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90"/>
  </p:notesMasterIdLst>
  <p:sldIdLst>
    <p:sldId id="729" r:id="rId2"/>
    <p:sldId id="257" r:id="rId3"/>
    <p:sldId id="259" r:id="rId4"/>
    <p:sldId id="260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311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9" r:id="rId41"/>
    <p:sldId id="298" r:id="rId42"/>
    <p:sldId id="312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851" r:id="rId55"/>
    <p:sldId id="585" r:id="rId56"/>
    <p:sldId id="586" r:id="rId57"/>
    <p:sldId id="587" r:id="rId58"/>
    <p:sldId id="588" r:id="rId59"/>
    <p:sldId id="852" r:id="rId60"/>
    <p:sldId id="589" r:id="rId61"/>
    <p:sldId id="590" r:id="rId62"/>
    <p:sldId id="853" r:id="rId63"/>
    <p:sldId id="854" r:id="rId64"/>
    <p:sldId id="855" r:id="rId65"/>
    <p:sldId id="856" r:id="rId66"/>
    <p:sldId id="857" r:id="rId67"/>
    <p:sldId id="858" r:id="rId68"/>
    <p:sldId id="261" r:id="rId69"/>
    <p:sldId id="262" r:id="rId70"/>
    <p:sldId id="859" r:id="rId71"/>
    <p:sldId id="860" r:id="rId72"/>
    <p:sldId id="861" r:id="rId73"/>
    <p:sldId id="862" r:id="rId74"/>
    <p:sldId id="863" r:id="rId75"/>
    <p:sldId id="864" r:id="rId76"/>
    <p:sldId id="865" r:id="rId77"/>
    <p:sldId id="866" r:id="rId78"/>
    <p:sldId id="867" r:id="rId79"/>
    <p:sldId id="868" r:id="rId80"/>
    <p:sldId id="869" r:id="rId81"/>
    <p:sldId id="870" r:id="rId82"/>
    <p:sldId id="871" r:id="rId83"/>
    <p:sldId id="873" r:id="rId84"/>
    <p:sldId id="874" r:id="rId85"/>
    <p:sldId id="875" r:id="rId86"/>
    <p:sldId id="876" r:id="rId87"/>
    <p:sldId id="877" r:id="rId88"/>
    <p:sldId id="286" r:id="rId8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94625" autoAdjust="0"/>
  </p:normalViewPr>
  <p:slideViewPr>
    <p:cSldViewPr>
      <p:cViewPr varScale="1">
        <p:scale>
          <a:sx n="81" d="100"/>
          <a:sy n="81" d="100"/>
        </p:scale>
        <p:origin x="1426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2019-04-22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86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29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Layout-0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835696" y="2852936"/>
            <a:ext cx="6624738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3692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40907" y="3597575"/>
            <a:ext cx="4003872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29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9724728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39618" y="121538"/>
            <a:ext cx="8480854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92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778" y="716693"/>
            <a:ext cx="8496694" cy="308919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305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6" r:id="rId13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wmf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상속과 </a:t>
            </a:r>
            <a:r>
              <a:rPr lang="ko-KR" altLang="en-US" dirty="0" err="1"/>
              <a:t>다형성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748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슈퍼클래스와 서브클래스가 같은 패키지에 있는 경우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0" y="1052736"/>
            <a:ext cx="533400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12776"/>
            <a:ext cx="7705725" cy="521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8715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슈퍼클래스와 서브클래스가 서로 다른 패키지에 있는 경우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16682"/>
            <a:ext cx="7103755" cy="5424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7695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상속 관계에 있는 클래스 간 멤버 접근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71600" y="1484784"/>
            <a:ext cx="756084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Person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아래와 같은 멤버 필드를 갖도록 선언하고 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Student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클래스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Person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상속받아 각 멤버 필드에 값을 저장하시오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 예제에서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Person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private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필드인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weight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Student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클래스에서는 접근이 불가능하여 슈퍼 클래스인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Person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getter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setter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통해서만 조작이 가능하다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public String name;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protected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height;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private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weight;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06200" y="3645024"/>
            <a:ext cx="392624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public class Student extends Person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set() {</a:t>
            </a:r>
          </a:p>
          <a:p>
            <a:pPr defTabSz="180000"/>
            <a:r>
              <a:rPr lang="en-US" altLang="ko-KR" sz="1400" dirty="0"/>
              <a:t>		age = 30;</a:t>
            </a:r>
          </a:p>
          <a:p>
            <a:pPr defTabSz="180000"/>
            <a:r>
              <a:rPr lang="en-US" altLang="ko-KR" sz="1400" dirty="0"/>
              <a:t>		name = 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";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height = 175;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setWeight</a:t>
            </a:r>
            <a:r>
              <a:rPr lang="en-US" altLang="ko-KR" sz="1400" dirty="0"/>
              <a:t>(99);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Student s = new Student();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s.set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755576" y="3645024"/>
            <a:ext cx="3239852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Person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age;</a:t>
            </a:r>
          </a:p>
          <a:p>
            <a:pPr defTabSz="180000"/>
            <a:r>
              <a:rPr lang="en-US" altLang="ko-KR" sz="1400" dirty="0"/>
              <a:t>	public String name;</a:t>
            </a:r>
          </a:p>
          <a:p>
            <a:pPr defTabSz="180000"/>
            <a:r>
              <a:rPr lang="en-US" altLang="ko-KR" sz="1400" dirty="0"/>
              <a:t>	protected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weight;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setWeight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this.weight</a:t>
            </a:r>
            <a:r>
              <a:rPr lang="en-US" altLang="ko-KR" sz="1400" dirty="0"/>
              <a:t> = weight;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getWeight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weight;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9594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클래스와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호출 및 실행 관계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3933056"/>
            <a:ext cx="8153400" cy="2476872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new</a:t>
            </a:r>
            <a:r>
              <a:rPr lang="ko-KR" altLang="en-US" dirty="0"/>
              <a:t>에 의해 서브 클래스의 객체가 생성될 때</a:t>
            </a:r>
            <a:endParaRPr lang="en-US" altLang="ko-KR" dirty="0"/>
          </a:p>
          <a:p>
            <a:pPr lvl="1"/>
            <a:r>
              <a:rPr lang="ko-KR" altLang="en-US" dirty="0"/>
              <a:t>슈퍼클래스 </a:t>
            </a:r>
            <a:r>
              <a:rPr lang="ko-KR" altLang="en-US" dirty="0" err="1"/>
              <a:t>생성자와</a:t>
            </a:r>
            <a:r>
              <a:rPr lang="ko-KR" altLang="en-US" dirty="0"/>
              <a:t>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모두 실행됨</a:t>
            </a:r>
            <a:endParaRPr lang="en-US" altLang="ko-KR" dirty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/>
              <a:t>서브클래스의 생성자가 먼저 호출되고</a:t>
            </a:r>
            <a:r>
              <a:rPr lang="en-US" altLang="ko-KR" dirty="0"/>
              <a:t>,</a:t>
            </a:r>
            <a:r>
              <a:rPr lang="ko-KR" altLang="en-US" dirty="0"/>
              <a:t> 서브 클래스의 생성자가 실행하기 전 슈퍼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실행 순서</a:t>
            </a:r>
            <a:endParaRPr lang="en-US" altLang="ko-KR" dirty="0"/>
          </a:p>
          <a:p>
            <a:pPr lvl="2"/>
            <a:r>
              <a:rPr lang="ko-KR" altLang="en-US" dirty="0"/>
              <a:t>슈퍼 클래스의 생성자가 먼저 실행된 후 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24675" y="1668464"/>
            <a:ext cx="766616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강B" pitchFamily="18" charset="-127"/>
                <a:ea typeface="HY강B" pitchFamily="18" charset="-127"/>
              </a:rPr>
              <a:t>질문 </a:t>
            </a:r>
            <a:r>
              <a:rPr lang="en-US" altLang="ko-KR" dirty="0">
                <a:latin typeface="HY강B" pitchFamily="18" charset="-127"/>
                <a:ea typeface="HY강B" pitchFamily="18" charset="-127"/>
              </a:rPr>
              <a:t>1&gt;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서브 클래스의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인스턴스가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생성될 때 서브 클래스의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생성자와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슈퍼 클래스의 생성자가 모두 실행되는가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?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아니면 서브 클래스의 생성자만 실행되는가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152614" y="2254806"/>
            <a:ext cx="16049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</a:rPr>
              <a:t>둘 다 실행된다</a:t>
            </a:r>
            <a:r>
              <a:rPr lang="en-US" altLang="ko-KR" sz="1600" dirty="0">
                <a:solidFill>
                  <a:srgbClr val="0070C0"/>
                </a:solidFill>
              </a:rPr>
              <a:t>.</a:t>
            </a:r>
            <a:endParaRPr lang="ko-KR" altLang="en-US" sz="1600" dirty="0">
              <a:solidFill>
                <a:srgbClr val="0070C0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9974" y="2705207"/>
            <a:ext cx="7595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HY강B" pitchFamily="18" charset="-127"/>
                <a:ea typeface="HY강B" pitchFamily="18" charset="-127"/>
              </a:rPr>
              <a:t>질문 </a:t>
            </a:r>
            <a:r>
              <a:rPr lang="en-US" altLang="ko-KR" dirty="0">
                <a:latin typeface="HY강B" pitchFamily="18" charset="-127"/>
                <a:ea typeface="HY강B" pitchFamily="18" charset="-127"/>
              </a:rPr>
              <a:t>2&gt;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서브 클래스의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인스턴스가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생성될 때 서브 클래스의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생성자와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슈퍼 클래스의 생성자의 실행 순서는 어떻게 되는가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8984" y="3290501"/>
            <a:ext cx="73014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0070C0"/>
                </a:solidFill>
              </a:rPr>
              <a:t>슈퍼 클래스의 생성자가 먼저 실행된 후 서브 클래스의 생성자가 실행된다</a:t>
            </a:r>
          </a:p>
        </p:txBody>
      </p:sp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5408835" cy="5408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슈퍼클래스와 서브 클래스의 생성자간의 호출 및 실행 관계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604088" y="1484784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예상 실행 결과는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780035" y="6059133"/>
            <a:ext cx="29961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위 코드는 모두 </a:t>
            </a:r>
            <a:r>
              <a:rPr lang="en-US" altLang="ko-KR" sz="1400" dirty="0"/>
              <a:t>ConstructorEx.java </a:t>
            </a:r>
          </a:p>
          <a:p>
            <a:r>
              <a:rPr lang="ko-KR" altLang="en-US" sz="1400" dirty="0"/>
              <a:t>파일에 저장된다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TextBox 2"/>
          <p:cNvSpPr txBox="1"/>
          <p:nvPr/>
        </p:nvSpPr>
        <p:spPr>
          <a:xfrm>
            <a:off x="6758950" y="1916832"/>
            <a:ext cx="1038310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C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서브 클래스와 슈퍼 클래스의 생성자 짝 맞추기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24036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슈퍼 클래스와 서브 클래스</a:t>
            </a:r>
            <a:endParaRPr lang="en-US" altLang="ko-KR" dirty="0"/>
          </a:p>
          <a:p>
            <a:pPr lvl="1"/>
            <a:r>
              <a:rPr lang="ko-KR" altLang="en-US" dirty="0"/>
              <a:t>각각 여러 개의 </a:t>
            </a:r>
            <a:r>
              <a:rPr lang="ko-KR" altLang="en-US" dirty="0" err="1"/>
              <a:t>생성자</a:t>
            </a:r>
            <a:r>
              <a:rPr lang="ko-KR" altLang="en-US" dirty="0"/>
              <a:t> 가능</a:t>
            </a:r>
            <a:endParaRPr lang="en-US" altLang="ko-KR" dirty="0"/>
          </a:p>
          <a:p>
            <a:r>
              <a:rPr lang="ko-KR" altLang="en-US" dirty="0"/>
              <a:t>슈퍼 클래스와 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사이의 짝 맞추기</a:t>
            </a:r>
            <a:endParaRPr lang="en-US" altLang="ko-KR" dirty="0"/>
          </a:p>
          <a:p>
            <a:pPr lvl="1"/>
            <a:r>
              <a:rPr lang="ko-KR" altLang="en-US" dirty="0"/>
              <a:t>서브클래스의 객체 생성 시</a:t>
            </a:r>
            <a:r>
              <a:rPr lang="en-US" altLang="ko-KR" dirty="0"/>
              <a:t>, </a:t>
            </a:r>
            <a:r>
              <a:rPr lang="ko-KR" altLang="en-US" dirty="0"/>
              <a:t>실행 가능한 슈퍼 클래스와 서브 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조합</a:t>
            </a:r>
            <a:endParaRPr lang="en-US" altLang="ko-KR" dirty="0"/>
          </a:p>
          <a:p>
            <a:pPr lvl="2"/>
            <a:r>
              <a:rPr lang="ko-KR" altLang="en-US" dirty="0"/>
              <a:t>컴파일러는 서브 클래스의 </a:t>
            </a:r>
            <a:r>
              <a:rPr lang="ko-KR" altLang="en-US" dirty="0" err="1"/>
              <a:t>생성자를</a:t>
            </a:r>
            <a:r>
              <a:rPr lang="ko-KR" altLang="en-US" dirty="0"/>
              <a:t> 기준으로 아래 표와 같은 슈퍼 클래스의 </a:t>
            </a:r>
            <a:r>
              <a:rPr lang="ko-KR" altLang="en-US" dirty="0" err="1"/>
              <a:t>생성자를</a:t>
            </a:r>
            <a:r>
              <a:rPr lang="ko-KR" altLang="en-US" dirty="0"/>
              <a:t> 찾음</a:t>
            </a:r>
            <a:endParaRPr lang="en-US" altLang="ko-KR" dirty="0"/>
          </a:p>
          <a:p>
            <a:pPr lvl="3"/>
            <a:r>
              <a:rPr lang="ko-KR" altLang="en-US" dirty="0"/>
              <a:t>경우 </a:t>
            </a:r>
            <a:r>
              <a:rPr lang="en-US" altLang="ko-KR" dirty="0"/>
              <a:t>1, 3</a:t>
            </a:r>
          </a:p>
          <a:p>
            <a:pPr lvl="2"/>
            <a:r>
              <a:rPr lang="ko-KR" altLang="en-US" dirty="0"/>
              <a:t>개발자가 서브 클래스의 </a:t>
            </a:r>
            <a:r>
              <a:rPr lang="ko-KR" altLang="en-US" dirty="0" err="1"/>
              <a:t>생성자에</a:t>
            </a:r>
            <a:r>
              <a:rPr lang="ko-KR" altLang="en-US" dirty="0"/>
              <a:t> 슈퍼 클래스의 짝을 지정하는 방법</a:t>
            </a:r>
            <a:endParaRPr lang="en-US" altLang="ko-KR" dirty="0"/>
          </a:p>
          <a:p>
            <a:pPr lvl="3"/>
            <a:r>
              <a:rPr lang="ko-KR" altLang="en-US" dirty="0"/>
              <a:t>경우 </a:t>
            </a:r>
            <a:r>
              <a:rPr lang="en-US" altLang="ko-KR" dirty="0"/>
              <a:t>2, 4</a:t>
            </a:r>
          </a:p>
          <a:p>
            <a:pPr lvl="3"/>
            <a:r>
              <a:rPr lang="en-US" altLang="ko-KR" dirty="0"/>
              <a:t>super() </a:t>
            </a:r>
            <a:r>
              <a:rPr lang="ko-KR" altLang="en-US" dirty="0"/>
              <a:t>키워드 이용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423971"/>
              </p:ext>
            </p:extLst>
          </p:nvPr>
        </p:nvGraphicFramePr>
        <p:xfrm>
          <a:off x="662384" y="4725144"/>
          <a:ext cx="7942064" cy="125764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0454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70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10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02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551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4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경우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/>
                        <a:t>1</a:t>
                      </a:r>
                      <a:endParaRPr lang="en-US" altLang="ko-KR" sz="120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/>
                        <a:t>2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/>
                        <a:t>3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/>
                        <a:t>4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40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서브 클래스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기본 생성자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기본 생성자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매개 변수를 가진 생성자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매개 변수를 가진 생성자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400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슈퍼 클래스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기본 생성자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매개 변수를 가진 생성자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/>
                        <a:t>기본 생성자</a:t>
                      </a:r>
                      <a:endParaRPr lang="ko-KR" altLang="en-US" sz="120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/>
                        <a:t>매개 변수를 가진 </a:t>
                      </a:r>
                      <a:r>
                        <a:rPr lang="ko-KR" altLang="en-US" sz="1200" dirty="0" err="1"/>
                        <a:t>생성자</a:t>
                      </a:r>
                      <a:endParaRPr lang="ko-KR" altLang="en-US" sz="1200" dirty="0">
                        <a:solidFill>
                          <a:srgbClr val="000000"/>
                        </a:solidFill>
                        <a:latin typeface="한컴바탕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298519"/>
            <a:ext cx="4150791" cy="5038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87" y="1318033"/>
            <a:ext cx="3982163" cy="4982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/>
              <a:t>1: </a:t>
            </a:r>
            <a:r>
              <a:rPr lang="ko-KR" altLang="en-US" sz="2800" dirty="0"/>
              <a:t>슈퍼클래스</a:t>
            </a:r>
            <a:r>
              <a:rPr lang="en-US" altLang="ko-KR" sz="2800" dirty="0"/>
              <a:t>(</a:t>
            </a:r>
            <a:r>
              <a:rPr lang="ko-KR" altLang="en-US" sz="2800" dirty="0" err="1"/>
              <a:t>기본생성자</a:t>
            </a:r>
            <a:r>
              <a:rPr lang="en-US" altLang="ko-KR" sz="2800" dirty="0"/>
              <a:t>),</a:t>
            </a:r>
            <a:r>
              <a:rPr lang="ko-KR" altLang="en-US" sz="2800" dirty="0"/>
              <a:t>서브클래스</a:t>
            </a:r>
            <a:r>
              <a:rPr lang="en-US" altLang="ko-KR" sz="2800" dirty="0"/>
              <a:t>(</a:t>
            </a:r>
            <a:r>
              <a:rPr lang="ko-KR" altLang="en-US" sz="2800" dirty="0" err="1"/>
              <a:t>기본생성자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1033101"/>
            <a:ext cx="486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아래 코드는 모두 </a:t>
            </a:r>
            <a:r>
              <a:rPr lang="en-US" altLang="ko-KR" sz="1400" dirty="0"/>
              <a:t>ConstructorEx2.java </a:t>
            </a:r>
            <a:r>
              <a:rPr lang="ko-KR" altLang="en-US" sz="1400" dirty="0"/>
              <a:t>파일에 저장된다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2" name="직사각형 21"/>
          <p:cNvSpPr/>
          <p:nvPr/>
        </p:nvSpPr>
        <p:spPr>
          <a:xfrm>
            <a:off x="4650010" y="6286520"/>
            <a:ext cx="43924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컴파일러에 의해 “</a:t>
            </a:r>
            <a:r>
              <a:rPr lang="en-US" altLang="ko-KR" sz="1200" dirty="0">
                <a:solidFill>
                  <a:srgbClr val="FF0000"/>
                </a:solidFill>
              </a:rPr>
              <a:t>Implicit super constructor A() is undefined.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 Must explicitly invoke another constructor</a:t>
            </a:r>
            <a:r>
              <a:rPr lang="en-US" altLang="ko-KR" sz="1200" dirty="0"/>
              <a:t>”</a:t>
            </a:r>
            <a:r>
              <a:rPr lang="ko-KR" altLang="en-US" sz="1200" dirty="0"/>
              <a:t> 오류 발생</a:t>
            </a:r>
            <a:endParaRPr lang="en-US" altLang="ko-KR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640071" y="6283511"/>
            <a:ext cx="1036687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5" name="모서리가 둥근 사각형 설명선 24"/>
          <p:cNvSpPr/>
          <p:nvPr/>
        </p:nvSpPr>
        <p:spPr>
          <a:xfrm>
            <a:off x="1432159" y="2733150"/>
            <a:ext cx="2459171" cy="569446"/>
          </a:xfrm>
          <a:prstGeom prst="wedgeRoundRectCallout">
            <a:avLst>
              <a:gd name="adj1" fmla="val -91274"/>
              <a:gd name="adj2" fmla="val 4942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서브클래스의 생성자가 기본 생성자인 경우</a:t>
            </a:r>
            <a:r>
              <a:rPr lang="en-US" altLang="ko-KR" sz="1000" dirty="0">
                <a:solidFill>
                  <a:schemeClr val="tx1"/>
                </a:solidFill>
              </a:rPr>
              <a:t>, </a:t>
            </a:r>
            <a:r>
              <a:rPr lang="ko-KR" altLang="en-US" sz="1000" dirty="0">
                <a:solidFill>
                  <a:schemeClr val="tx1"/>
                </a:solidFill>
              </a:rPr>
              <a:t>컴파일러는 자동으로 슈퍼클래스의 기본 </a:t>
            </a:r>
            <a:r>
              <a:rPr lang="ko-KR" altLang="en-US" sz="1000" dirty="0" err="1">
                <a:solidFill>
                  <a:schemeClr val="tx1"/>
                </a:solidFill>
              </a:rPr>
              <a:t>생성자와</a:t>
            </a:r>
            <a:r>
              <a:rPr lang="ko-KR" altLang="en-US" sz="1000" dirty="0">
                <a:solidFill>
                  <a:schemeClr val="tx1"/>
                </a:solidFill>
              </a:rPr>
              <a:t> 짝을 맺음</a:t>
            </a:r>
          </a:p>
        </p:txBody>
      </p:sp>
      <p:sp>
        <p:nvSpPr>
          <p:cNvPr id="26" name="모서리가 둥근 사각형 설명선 25"/>
          <p:cNvSpPr/>
          <p:nvPr/>
        </p:nvSpPr>
        <p:spPr>
          <a:xfrm>
            <a:off x="5696080" y="2676922"/>
            <a:ext cx="1872208" cy="432048"/>
          </a:xfrm>
          <a:prstGeom prst="wedgeRoundRectCallout">
            <a:avLst>
              <a:gd name="adj1" fmla="val -83410"/>
              <a:gd name="adj2" fmla="val 2631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컴파일러가 </a:t>
            </a:r>
            <a:r>
              <a:rPr lang="en-US" altLang="ko-KR" sz="1000" dirty="0">
                <a:solidFill>
                  <a:schemeClr val="tx1"/>
                </a:solidFill>
              </a:rPr>
              <a:t>public B()</a:t>
            </a:r>
            <a:r>
              <a:rPr lang="ko-KR" altLang="en-US" sz="1000" dirty="0">
                <a:solidFill>
                  <a:schemeClr val="tx1"/>
                </a:solidFill>
              </a:rPr>
              <a:t>에 대한 짝을 찾을 수 없음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572000" y="1340878"/>
            <a:ext cx="0" cy="532848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7" y="1341208"/>
            <a:ext cx="4248471" cy="547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2123728" y="6208291"/>
            <a:ext cx="172819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생성자</a:t>
            </a:r>
            <a:r>
              <a:rPr lang="en-US" altLang="ko-KR" dirty="0">
                <a:solidFill>
                  <a:schemeClr val="tx1"/>
                </a:solidFill>
              </a:rPr>
              <a:t>A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매개변수생성자</a:t>
            </a:r>
            <a:r>
              <a:rPr lang="en-US" altLang="ko-KR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3:</a:t>
            </a:r>
            <a:r>
              <a:rPr lang="ko-KR" altLang="en-US" dirty="0"/>
              <a:t>서브 클래스에 매개변수 있는 </a:t>
            </a:r>
            <a:r>
              <a:rPr lang="ko-KR" altLang="en-US" dirty="0" err="1"/>
              <a:t>생성자는</a:t>
            </a:r>
            <a:r>
              <a:rPr lang="ko-KR" altLang="en-US" dirty="0"/>
              <a:t> 슈퍼클래스의기본생성자와 짝을 이룸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03648" y="1825096"/>
            <a:ext cx="18307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옆의 코드는 모두 </a:t>
            </a:r>
            <a:endParaRPr lang="en-US" altLang="ko-KR" sz="1400" dirty="0"/>
          </a:p>
          <a:p>
            <a:r>
              <a:rPr lang="en-US" altLang="ko-KR" sz="1400" dirty="0"/>
              <a:t>ConstructorEx3.java </a:t>
            </a:r>
          </a:p>
          <a:p>
            <a:r>
              <a:rPr lang="ko-KR" altLang="en-US" sz="1400" dirty="0"/>
              <a:t>파일에 저장된다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super()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super()</a:t>
            </a:r>
          </a:p>
          <a:p>
            <a:pPr lvl="1"/>
            <a:r>
              <a:rPr lang="ko-KR" altLang="en-US" dirty="0"/>
              <a:t>서브 클래스에서 명시적으로 슈퍼 클래스의 </a:t>
            </a:r>
            <a:r>
              <a:rPr lang="ko-KR" altLang="en-US" dirty="0" err="1"/>
              <a:t>생성자를</a:t>
            </a:r>
            <a:r>
              <a:rPr lang="ko-KR" altLang="en-US" dirty="0"/>
              <a:t> 선택 호출할 때 사용</a:t>
            </a:r>
            <a:endParaRPr lang="en-US" altLang="ko-KR" dirty="0"/>
          </a:p>
          <a:p>
            <a:pPr lvl="1"/>
            <a:r>
              <a:rPr lang="ko-KR" altLang="en-US" dirty="0"/>
              <a:t>사용 방식</a:t>
            </a:r>
            <a:endParaRPr lang="en-US" altLang="ko-KR" dirty="0"/>
          </a:p>
          <a:p>
            <a:pPr lvl="2"/>
            <a:r>
              <a:rPr lang="en-US" altLang="ko-KR" dirty="0"/>
              <a:t>super(parameter);</a:t>
            </a:r>
          </a:p>
          <a:p>
            <a:pPr lvl="2"/>
            <a:r>
              <a:rPr lang="ko-KR" altLang="en-US" dirty="0"/>
              <a:t>인자를 이용하여 슈퍼 클래스의 적당한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2"/>
            <a:r>
              <a:rPr lang="ko-KR" altLang="en-US" dirty="0"/>
              <a:t>반드시 서브 클래스 </a:t>
            </a:r>
            <a:r>
              <a:rPr lang="ko-KR" altLang="en-US" dirty="0" err="1"/>
              <a:t>생성자</a:t>
            </a:r>
            <a:r>
              <a:rPr lang="ko-KR" altLang="en-US" dirty="0"/>
              <a:t> 코드의 제일 첫 라인에 와야 함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1304842"/>
            <a:ext cx="4536503" cy="5553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super()</a:t>
            </a:r>
            <a:r>
              <a:rPr lang="ko-KR" altLang="en-US"/>
              <a:t>를 이용한 사례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40553" y="2204864"/>
            <a:ext cx="1990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옆의 코드는 모두 </a:t>
            </a:r>
            <a:endParaRPr lang="en-US" altLang="ko-KR" sz="1600" dirty="0"/>
          </a:p>
          <a:p>
            <a:r>
              <a:rPr lang="en-US" altLang="ko-KR" sz="1600" dirty="0"/>
              <a:t>ConstructorEx4.java</a:t>
            </a:r>
          </a:p>
          <a:p>
            <a:r>
              <a:rPr lang="ko-KR" altLang="en-US" sz="1600" dirty="0"/>
              <a:t>파일에 저장된다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1835697" y="6309320"/>
            <a:ext cx="158417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 err="1">
                <a:solidFill>
                  <a:schemeClr val="tx1"/>
                </a:solidFill>
              </a:rPr>
              <a:t>매개변수생성자</a:t>
            </a:r>
            <a:r>
              <a:rPr lang="en-US" altLang="ko-KR" dirty="0">
                <a:solidFill>
                  <a:schemeClr val="tx1"/>
                </a:solidFill>
              </a:rPr>
              <a:t>A5</a:t>
            </a:r>
          </a:p>
          <a:p>
            <a:r>
              <a:rPr lang="ko-KR" altLang="en-US" dirty="0" err="1">
                <a:solidFill>
                  <a:schemeClr val="tx1"/>
                </a:solidFill>
              </a:rPr>
              <a:t>매개변수생성자</a:t>
            </a:r>
            <a:r>
              <a:rPr lang="en-US" altLang="ko-KR" dirty="0">
                <a:solidFill>
                  <a:schemeClr val="tx1"/>
                </a:solidFill>
              </a:rPr>
              <a:t>B5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</a:t>
            </a:r>
            <a:r>
              <a:rPr lang="en-US" altLang="ko-KR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상위 클래스의 특성 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을 하위 클래스에 물려주는 것</a:t>
            </a:r>
            <a:endParaRPr lang="en-US" altLang="ko-KR" dirty="0"/>
          </a:p>
          <a:p>
            <a:pPr lvl="1"/>
            <a:r>
              <a:rPr lang="ko-KR" altLang="en-US" dirty="0"/>
              <a:t>슈퍼 클래스 </a:t>
            </a:r>
            <a:r>
              <a:rPr lang="en-US" altLang="ko-KR" dirty="0"/>
              <a:t>(superclass)</a:t>
            </a:r>
          </a:p>
          <a:p>
            <a:pPr lvl="2"/>
            <a:r>
              <a:rPr lang="ko-KR" altLang="en-US" dirty="0"/>
              <a:t>특성을 물려주는 상위 클래스</a:t>
            </a:r>
            <a:endParaRPr lang="en-US" altLang="ko-KR" dirty="0"/>
          </a:p>
          <a:p>
            <a:pPr lvl="1"/>
            <a:r>
              <a:rPr lang="ko-KR" altLang="en-US" dirty="0"/>
              <a:t>서브 클래스 </a:t>
            </a:r>
            <a:r>
              <a:rPr lang="en-US" altLang="ko-KR" dirty="0"/>
              <a:t>(subclass)</a:t>
            </a:r>
          </a:p>
          <a:p>
            <a:pPr lvl="2"/>
            <a:r>
              <a:rPr lang="ko-KR" altLang="en-US" dirty="0"/>
              <a:t>특성을 물려 받는 하위 클래스</a:t>
            </a:r>
            <a:endParaRPr lang="en-US" altLang="ko-KR" dirty="0"/>
          </a:p>
          <a:p>
            <a:pPr lvl="2"/>
            <a:r>
              <a:rPr lang="ko-KR" altLang="en-US" dirty="0"/>
              <a:t>슈퍼 클래스에 자신만의 특성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2"/>
            <a:r>
              <a:rPr lang="ko-KR" altLang="en-US" dirty="0"/>
              <a:t>슈퍼 클래스의 특성</a:t>
            </a:r>
            <a:r>
              <a:rPr lang="en-US" altLang="ko-KR" dirty="0"/>
              <a:t>(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을 수정 </a:t>
            </a:r>
            <a:r>
              <a:rPr lang="en-US" altLang="ko-KR" dirty="0"/>
              <a:t>: </a:t>
            </a:r>
            <a:r>
              <a:rPr lang="ko-KR" altLang="en-US" dirty="0"/>
              <a:t>구체적으로 </a:t>
            </a:r>
            <a:r>
              <a:rPr lang="ko-KR" altLang="en-US" dirty="0" err="1"/>
              <a:t>오버라이딩이라고</a:t>
            </a:r>
            <a:r>
              <a:rPr lang="ko-KR" altLang="en-US" dirty="0"/>
              <a:t> 부름</a:t>
            </a:r>
            <a:endParaRPr lang="en-US" altLang="ko-KR" dirty="0"/>
          </a:p>
          <a:p>
            <a:r>
              <a:rPr lang="ko-KR" altLang="en-US" dirty="0"/>
              <a:t>슈퍼 클래스에서 하위 클래스로 갈수록 구체적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폰 </a:t>
            </a:r>
            <a:r>
              <a:rPr lang="en-US" altLang="ko-KR" dirty="0"/>
              <a:t>-&gt; </a:t>
            </a:r>
            <a:r>
              <a:rPr lang="ko-KR" altLang="en-US" dirty="0" err="1"/>
              <a:t>모바일폰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뮤직폰</a:t>
            </a:r>
            <a:endParaRPr lang="en-US" altLang="ko-KR" dirty="0"/>
          </a:p>
          <a:p>
            <a:r>
              <a:rPr lang="ko-KR" altLang="en-US" dirty="0"/>
              <a:t>상속을 통해 간결한 서브 클래스 작성</a:t>
            </a:r>
            <a:endParaRPr lang="en-US" altLang="ko-KR" dirty="0"/>
          </a:p>
          <a:p>
            <a:pPr lvl="1"/>
            <a:r>
              <a:rPr lang="ko-KR" altLang="en-US" dirty="0"/>
              <a:t>동일한 특성을 재정의할 필요가 없어 서브 클래스가 간결해짐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타입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업캐스팅</a:t>
            </a:r>
            <a:r>
              <a:rPr lang="en-US" altLang="ko-KR"/>
              <a:t>(upcasting)</a:t>
            </a:r>
          </a:p>
          <a:p>
            <a:pPr lvl="1"/>
            <a:r>
              <a:rPr lang="ko-KR" altLang="en-US"/>
              <a:t>프로그램에서 이루어지는 자동 타입 변환</a:t>
            </a:r>
            <a:endParaRPr lang="en-US" altLang="ko-KR"/>
          </a:p>
          <a:p>
            <a:pPr lvl="1"/>
            <a:r>
              <a:rPr lang="ko-KR" altLang="en-US"/>
              <a:t>서브 클래스의 레퍼런스 값을 슈퍼 클래스 레퍼런스에 대입</a:t>
            </a:r>
            <a:endParaRPr lang="en-US" altLang="ko-KR"/>
          </a:p>
          <a:p>
            <a:pPr lvl="2"/>
            <a:r>
              <a:rPr lang="ko-KR" altLang="en-US"/>
              <a:t>슈퍼 클래스 레퍼런스가 서브 클래스 객체를 가리키게 되는 현상</a:t>
            </a:r>
            <a:endParaRPr lang="en-US" altLang="ko-KR"/>
          </a:p>
          <a:p>
            <a:pPr lvl="2"/>
            <a:r>
              <a:rPr lang="ko-KR" altLang="en-US"/>
              <a:t>객체 내에 있는 모든 멤버를 접근할 수 없고 슈퍼 클래스의 멤버만 접근 가능</a:t>
            </a:r>
            <a:endParaRPr lang="en-US" altLang="ko-KR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907704" y="3861048"/>
            <a:ext cx="4968552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class Person {</a:t>
            </a:r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  <a:p>
            <a:r>
              <a:rPr lang="en-US" altLang="ko-KR" sz="1600" dirty="0"/>
              <a:t>class Student extends Person {</a:t>
            </a:r>
          </a:p>
          <a:p>
            <a:r>
              <a:rPr lang="en-US" altLang="ko-KR" sz="1600" dirty="0"/>
              <a:t>}</a:t>
            </a:r>
          </a:p>
          <a:p>
            <a:endParaRPr lang="en-US" altLang="ko-KR" sz="1600" dirty="0"/>
          </a:p>
          <a:p>
            <a:r>
              <a:rPr lang="en-US" altLang="ko-KR" sz="1600" dirty="0"/>
              <a:t>Student s = new Student();</a:t>
            </a:r>
          </a:p>
          <a:p>
            <a:r>
              <a:rPr lang="en-US" altLang="ko-KR" sz="1600" i="1" dirty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>
                <a:solidFill>
                  <a:srgbClr val="FF0000"/>
                </a:solidFill>
              </a:rPr>
              <a:t>, </a:t>
            </a:r>
            <a:r>
              <a:rPr lang="ko-KR" altLang="en-US" sz="1600" i="1" dirty="0">
                <a:solidFill>
                  <a:srgbClr val="FF0000"/>
                </a:solidFill>
              </a:rPr>
              <a:t>자동타입변환</a:t>
            </a:r>
          </a:p>
        </p:txBody>
      </p:sp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983" y="1389137"/>
            <a:ext cx="4547950" cy="4056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/>
          <a:lstStyle/>
          <a:p>
            <a:r>
              <a:rPr lang="ko-KR" altLang="en-US" dirty="0" err="1"/>
              <a:t>업캐스팅</a:t>
            </a:r>
            <a:r>
              <a:rPr lang="ko-KR" altLang="en-US" dirty="0"/>
              <a:t> 사례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24875" y="1080773"/>
            <a:ext cx="4111108" cy="563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ko-KR" altLang="en-US" sz="1200" dirty="0"/>
              <a:t> </a:t>
            </a:r>
            <a:r>
              <a:rPr lang="en-US" altLang="ko-KR" sz="1200" dirty="0"/>
              <a:t>Person {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r>
              <a:rPr lang="en-US" altLang="ko-KR" sz="1200" dirty="0"/>
              <a:t>	String id;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Person(String name)</a:t>
            </a:r>
            <a:r>
              <a:rPr lang="en-US" altLang="ko-KR" sz="1200" dirty="0">
                <a:solidFill>
                  <a:srgbClr val="FF0000"/>
                </a:solidFill>
              </a:rPr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	this.name = name;</a:t>
            </a:r>
          </a:p>
          <a:p>
            <a:pPr defTabSz="180000"/>
            <a:r>
              <a:rPr lang="en-US" altLang="ko-KR" sz="1200" dirty="0"/>
              <a:t>	 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class </a:t>
            </a:r>
            <a:r>
              <a:rPr lang="ko-KR" altLang="en-US" sz="1200" dirty="0"/>
              <a:t> </a:t>
            </a:r>
            <a:r>
              <a:rPr lang="en-US" altLang="ko-KR" sz="1200" dirty="0"/>
              <a:t>Student extends Person {</a:t>
            </a:r>
          </a:p>
          <a:p>
            <a:pPr defTabSz="180000"/>
            <a:r>
              <a:rPr lang="en-US" altLang="ko-KR" sz="1200" dirty="0"/>
              <a:t>	String grade;</a:t>
            </a:r>
          </a:p>
          <a:p>
            <a:pPr defTabSz="180000"/>
            <a:r>
              <a:rPr lang="en-US" altLang="ko-KR" sz="1200" dirty="0"/>
              <a:t>	String department;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Student(String name) {</a:t>
            </a:r>
          </a:p>
          <a:p>
            <a:pPr defTabSz="180000"/>
            <a:r>
              <a:rPr lang="en-US" altLang="ko-KR" sz="1200" dirty="0"/>
              <a:t>		super(name);</a:t>
            </a:r>
          </a:p>
          <a:p>
            <a:pPr defTabSz="180000"/>
            <a:r>
              <a:rPr lang="en-US" altLang="ko-KR" sz="1200" dirty="0"/>
              <a:t>	 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UpcastingEx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Person  p;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	</a:t>
            </a:r>
            <a:r>
              <a:rPr lang="en-US" altLang="ko-KR" sz="1200" b="1" dirty="0"/>
              <a:t>Student s = new Student(“</a:t>
            </a:r>
            <a:r>
              <a:rPr lang="ko-KR" altLang="en-US" sz="1200" b="1" dirty="0"/>
              <a:t>이재문</a:t>
            </a:r>
            <a:r>
              <a:rPr lang="en-US" altLang="ko-KR" sz="1200" b="1" dirty="0"/>
              <a:t>”);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p = s; // </a:t>
            </a:r>
            <a:r>
              <a:rPr lang="ko-KR" altLang="en-US" sz="1200" b="1" dirty="0" err="1"/>
              <a:t>업캐스팅</a:t>
            </a:r>
            <a:r>
              <a:rPr lang="ko-KR" altLang="en-US" sz="1200" b="1" dirty="0"/>
              <a:t> 발생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(p.name); // </a:t>
            </a:r>
            <a:r>
              <a:rPr lang="ko-KR" altLang="en-US" sz="1200" dirty="0"/>
              <a:t>오류 없음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strike="sngStrike" dirty="0" err="1"/>
              <a:t>p.grade</a:t>
            </a:r>
            <a:r>
              <a:rPr lang="en-US" altLang="ko-KR" sz="1200" b="1" strike="sngStrike" dirty="0"/>
              <a:t> = “A”;</a:t>
            </a:r>
            <a:r>
              <a:rPr lang="en-US" altLang="ko-KR" sz="1200" b="1" dirty="0"/>
              <a:t> // </a:t>
            </a:r>
            <a:r>
              <a:rPr lang="ko-KR" altLang="en-US" sz="1200" b="1" dirty="0"/>
              <a:t>컴파일 오류</a:t>
            </a:r>
            <a:endParaRPr lang="en-US" altLang="ko-KR" sz="1200" b="1" dirty="0"/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strike="sngStrike" dirty="0" err="1"/>
              <a:t>p.department</a:t>
            </a:r>
            <a:r>
              <a:rPr lang="en-US" altLang="ko-KR" sz="1200" b="1" strike="sngStrike" dirty="0"/>
              <a:t> = “Com”;</a:t>
            </a:r>
            <a:r>
              <a:rPr lang="en-US" altLang="ko-KR" sz="1200" b="1" dirty="0"/>
              <a:t> // </a:t>
            </a:r>
            <a:r>
              <a:rPr lang="ko-KR" altLang="en-US" sz="1200" b="1" dirty="0"/>
              <a:t>컴파일 오류</a:t>
            </a:r>
            <a:endParaRPr lang="en-US" altLang="ko-KR" sz="1200" b="1" dirty="0"/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630117" y="6413265"/>
            <a:ext cx="649789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이재문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타입 변환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다운캐스팅</a:t>
            </a:r>
            <a:r>
              <a:rPr lang="en-US" altLang="ko-KR"/>
              <a:t>(downcasting)</a:t>
            </a:r>
          </a:p>
          <a:p>
            <a:pPr lvl="1"/>
            <a:r>
              <a:rPr lang="ko-KR" altLang="en-US"/>
              <a:t>슈퍼 클래스 레퍼런스를 서브 클래스 레퍼런스에 대입</a:t>
            </a:r>
            <a:endParaRPr lang="en-US" altLang="ko-KR"/>
          </a:p>
          <a:p>
            <a:pPr lvl="1"/>
            <a:r>
              <a:rPr lang="ko-KR" altLang="en-US"/>
              <a:t>업캐스팅된 것을 다시 원래대로 되돌리는 것</a:t>
            </a:r>
            <a:endParaRPr lang="en-US" altLang="ko-KR"/>
          </a:p>
          <a:p>
            <a:pPr lvl="1"/>
            <a:r>
              <a:rPr lang="ko-KR" altLang="en-US"/>
              <a:t>명시적으로 타입 지정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467247" y="3429000"/>
            <a:ext cx="6048672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class Person {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class Student extends Person {</a:t>
            </a:r>
          </a:p>
          <a:p>
            <a:r>
              <a:rPr lang="en-US" altLang="ko-KR" dirty="0"/>
              <a:t>}</a:t>
            </a:r>
          </a:p>
          <a:p>
            <a:endParaRPr lang="en-US" altLang="ko-KR" dirty="0"/>
          </a:p>
          <a:p>
            <a:r>
              <a:rPr lang="en-US" altLang="ko-KR" i="1" dirty="0">
                <a:solidFill>
                  <a:srgbClr val="FF0000"/>
                </a:solidFill>
              </a:rPr>
              <a:t>Student s = (Student)p; // </a:t>
            </a:r>
            <a:r>
              <a:rPr lang="ko-KR" altLang="en-US" i="1" dirty="0">
                <a:solidFill>
                  <a:srgbClr val="FF0000"/>
                </a:solidFill>
              </a:rPr>
              <a:t>다운캐스팅</a:t>
            </a:r>
            <a:r>
              <a:rPr lang="en-US" altLang="ko-KR" i="1" dirty="0">
                <a:solidFill>
                  <a:srgbClr val="FF0000"/>
                </a:solidFill>
              </a:rPr>
              <a:t>, </a:t>
            </a:r>
            <a:r>
              <a:rPr lang="ko-KR" altLang="en-US" i="1" dirty="0">
                <a:solidFill>
                  <a:srgbClr val="FF0000"/>
                </a:solidFill>
              </a:rPr>
              <a:t>강제타입변환</a:t>
            </a: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다운캐스팅 사례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539552" y="5529263"/>
            <a:ext cx="649789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이재문</a:t>
            </a:r>
            <a:endParaRPr lang="en-US" altLang="ko-KR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63" y="1328738"/>
            <a:ext cx="8448675" cy="420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instanceof </a:t>
            </a:r>
            <a:r>
              <a:rPr lang="ko-KR" altLang="en-US"/>
              <a:t>연산자와 객체 구별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업캐스팅된</a:t>
            </a:r>
            <a:r>
              <a:rPr lang="ko-KR" altLang="en-US" dirty="0"/>
              <a:t> </a:t>
            </a:r>
            <a:r>
              <a:rPr lang="ko-KR" altLang="en-US" dirty="0" err="1"/>
              <a:t>레퍼런스로</a:t>
            </a:r>
            <a:r>
              <a:rPr lang="ko-KR" altLang="en-US" dirty="0"/>
              <a:t> 객체의 진짜 타입을 구분하기 어려움</a:t>
            </a:r>
            <a:endParaRPr lang="en-US" altLang="ko-KR" dirty="0"/>
          </a:p>
          <a:p>
            <a:pPr lvl="1"/>
            <a:r>
              <a:rPr lang="ko-KR" altLang="en-US" dirty="0"/>
              <a:t>슈퍼 클래스는 여러 서브 클래스에 상속되기 때문</a:t>
            </a:r>
            <a:endParaRPr lang="en-US" altLang="ko-KR" dirty="0"/>
          </a:p>
          <a:p>
            <a:pPr lvl="2"/>
            <a:r>
              <a:rPr lang="ko-KR" altLang="en-US" dirty="0"/>
              <a:t>슈퍼 클래스 </a:t>
            </a:r>
            <a:r>
              <a:rPr lang="ko-KR" altLang="en-US" dirty="0" err="1"/>
              <a:t>레퍼런스로</a:t>
            </a:r>
            <a:r>
              <a:rPr lang="ko-KR" altLang="en-US" dirty="0"/>
              <a:t> 서브 클래스 객체를 가리킬 수 있음</a:t>
            </a:r>
            <a:endParaRPr lang="en-US" altLang="ko-KR" dirty="0"/>
          </a:p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1"/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연산자</a:t>
            </a:r>
            <a:endParaRPr lang="en-US" altLang="ko-KR" dirty="0"/>
          </a:p>
          <a:p>
            <a:pPr lvl="2"/>
            <a:r>
              <a:rPr lang="ko-KR" altLang="en-US" dirty="0" err="1"/>
              <a:t>레퍼런스가</a:t>
            </a:r>
            <a:r>
              <a:rPr lang="ko-KR" altLang="en-US" dirty="0"/>
              <a:t> 가리키는 객체의 진짜 타입 식별</a:t>
            </a:r>
            <a:endParaRPr lang="en-US" altLang="ko-KR" dirty="0"/>
          </a:p>
          <a:p>
            <a:pPr lvl="1"/>
            <a:r>
              <a:rPr lang="ko-KR" altLang="en-US" dirty="0"/>
              <a:t>사용법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1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클래스타입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2411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연산의 결과 </a:t>
            </a:r>
            <a:r>
              <a:rPr lang="en-US" altLang="ko-KR" sz="1600" dirty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892612"/>
            <a:ext cx="6228184" cy="4920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업캐스팅된</a:t>
            </a:r>
            <a:r>
              <a:rPr lang="ko-KR" altLang="en-US" dirty="0"/>
              <a:t> 객체의 실제 타입은 무엇</a:t>
            </a:r>
            <a:r>
              <a:rPr lang="en-US" altLang="ko-KR" dirty="0"/>
              <a:t>?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22" y="950023"/>
            <a:ext cx="2434846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5201476"/>
            <a:ext cx="3068563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566813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5432" y="358837"/>
            <a:ext cx="6532531" cy="2688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7109792" cy="679450"/>
          </a:xfrm>
        </p:spPr>
        <p:txBody>
          <a:bodyPr/>
          <a:lstStyle/>
          <a:p>
            <a:r>
              <a:rPr lang="en-US" altLang="ko-KR" dirty="0" err="1"/>
              <a:t>instanceof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284984"/>
            <a:ext cx="6287988" cy="3087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35164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 : </a:t>
            </a:r>
            <a:r>
              <a:rPr lang="en-US" altLang="ko-KR" dirty="0" err="1"/>
              <a:t>instanceof</a:t>
            </a:r>
            <a:r>
              <a:rPr lang="ko-KR" altLang="en-US" dirty="0"/>
              <a:t>를 이용한 객체 구별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92086"/>
            <a:ext cx="21116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instanceof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이용하여 객체의 타입을 구별하는 예를 만들어보자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27750" y="1412776"/>
            <a:ext cx="6263403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Person {}</a:t>
            </a:r>
          </a:p>
          <a:p>
            <a:pPr defTabSz="180000"/>
            <a:r>
              <a:rPr lang="en-US" altLang="ko-KR" sz="1200" dirty="0"/>
              <a:t>class Student extends Person {}</a:t>
            </a:r>
          </a:p>
          <a:p>
            <a:pPr defTabSz="180000"/>
            <a:r>
              <a:rPr lang="en-US" altLang="ko-KR" sz="1200" dirty="0"/>
              <a:t>class Researcher extends Person {}</a:t>
            </a:r>
          </a:p>
          <a:p>
            <a:pPr defTabSz="180000"/>
            <a:r>
              <a:rPr lang="en-US" altLang="ko-KR" sz="1200" dirty="0"/>
              <a:t>class Professor extends Researcher {}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InstanceofExample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b="1" dirty="0"/>
              <a:t>		Person </a:t>
            </a:r>
            <a:r>
              <a:rPr lang="en-US" altLang="ko-KR" sz="1200" b="1" dirty="0" err="1"/>
              <a:t>jee</a:t>
            </a:r>
            <a:r>
              <a:rPr lang="en-US" altLang="ko-KR" sz="1200" b="1" dirty="0"/>
              <a:t>= new Student();</a:t>
            </a:r>
          </a:p>
          <a:p>
            <a:pPr defTabSz="180000"/>
            <a:r>
              <a:rPr lang="en-US" altLang="ko-KR" sz="1200" b="1" dirty="0"/>
              <a:t>		Person </a:t>
            </a:r>
            <a:r>
              <a:rPr lang="en-US" altLang="ko-KR" sz="1200" b="1" dirty="0" err="1"/>
              <a:t>kim</a:t>
            </a:r>
            <a:r>
              <a:rPr lang="en-US" altLang="ko-KR" sz="1200" b="1" dirty="0"/>
              <a:t> = new Professor();</a:t>
            </a:r>
          </a:p>
          <a:p>
            <a:pPr defTabSz="180000"/>
            <a:r>
              <a:rPr lang="en-US" altLang="ko-KR" sz="1200" b="1" dirty="0"/>
              <a:t>		Person lee = new Researcher();</a:t>
            </a:r>
          </a:p>
          <a:p>
            <a:pPr defTabSz="180000"/>
            <a:r>
              <a:rPr lang="en-US" altLang="ko-KR" sz="1200" dirty="0"/>
              <a:t>		if (</a:t>
            </a:r>
            <a:r>
              <a:rPr lang="en-US" altLang="ko-KR" sz="1200" dirty="0" err="1"/>
              <a:t>jee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instanceof</a:t>
            </a:r>
            <a:r>
              <a:rPr lang="en-US" altLang="ko-KR" sz="1200" dirty="0"/>
              <a:t> Student) // </a:t>
            </a:r>
            <a:r>
              <a:rPr lang="en-US" altLang="ko-KR" sz="1200" dirty="0" err="1"/>
              <a:t>jee</a:t>
            </a:r>
            <a:r>
              <a:rPr lang="ko-KR" altLang="en-US" sz="1200" dirty="0"/>
              <a:t>는 </a:t>
            </a:r>
            <a:r>
              <a:rPr lang="en-US" altLang="ko-KR" sz="1200" dirty="0"/>
              <a:t>Student </a:t>
            </a:r>
            <a:r>
              <a:rPr lang="ko-KR" altLang="en-US" sz="1200" dirty="0"/>
              <a:t>타입이므로 </a:t>
            </a:r>
            <a:r>
              <a:rPr lang="en-US" altLang="ko-KR" sz="1200" dirty="0"/>
              <a:t>true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jee</a:t>
            </a:r>
            <a:r>
              <a:rPr lang="ko-KR" altLang="en-US" sz="1200" dirty="0"/>
              <a:t>는 </a:t>
            </a:r>
            <a:r>
              <a:rPr lang="en-US" altLang="ko-KR" sz="1200" dirty="0"/>
              <a:t>Student </a:t>
            </a:r>
            <a:r>
              <a:rPr lang="ko-KR" altLang="en-US" sz="1200" dirty="0"/>
              <a:t>타입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if (</a:t>
            </a:r>
            <a:r>
              <a:rPr lang="en-US" altLang="ko-KR" sz="1200" dirty="0" err="1"/>
              <a:t>jee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instanceof</a:t>
            </a:r>
            <a:r>
              <a:rPr lang="en-US" altLang="ko-KR" sz="1200" dirty="0"/>
              <a:t> Researcher) // </a:t>
            </a:r>
            <a:r>
              <a:rPr lang="en-US" altLang="ko-KR" sz="1200" dirty="0" err="1"/>
              <a:t>jee</a:t>
            </a:r>
            <a:r>
              <a:rPr lang="ko-KR" altLang="en-US" sz="1200" dirty="0"/>
              <a:t>는 </a:t>
            </a:r>
            <a:r>
              <a:rPr lang="en-US" altLang="ko-KR" sz="1200" dirty="0"/>
              <a:t>Researcher </a:t>
            </a:r>
            <a:r>
              <a:rPr lang="ko-KR" altLang="en-US" sz="1200" dirty="0"/>
              <a:t>타입이 아니므로 </a:t>
            </a:r>
            <a:r>
              <a:rPr lang="en-US" altLang="ko-KR" sz="1200" dirty="0"/>
              <a:t>false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jee</a:t>
            </a:r>
            <a:r>
              <a:rPr lang="ko-KR" altLang="en-US" sz="1200" dirty="0"/>
              <a:t>는 </a:t>
            </a:r>
            <a:r>
              <a:rPr lang="en-US" altLang="ko-KR" sz="1200" dirty="0"/>
              <a:t>Researcher </a:t>
            </a:r>
            <a:r>
              <a:rPr lang="ko-KR" altLang="en-US" sz="1200" dirty="0"/>
              <a:t>타입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if (</a:t>
            </a:r>
            <a:r>
              <a:rPr lang="en-US" altLang="ko-KR" sz="1200" dirty="0" err="1"/>
              <a:t>kim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instanceof</a:t>
            </a:r>
            <a:r>
              <a:rPr lang="en-US" altLang="ko-KR" sz="1200" dirty="0"/>
              <a:t> Student) // </a:t>
            </a:r>
            <a:r>
              <a:rPr lang="en-US" altLang="ko-KR" sz="1200" dirty="0" err="1"/>
              <a:t>kim</a:t>
            </a:r>
            <a:r>
              <a:rPr lang="ko-KR" altLang="en-US" sz="1200" dirty="0"/>
              <a:t>은 </a:t>
            </a:r>
            <a:r>
              <a:rPr lang="en-US" altLang="ko-KR" sz="1200" dirty="0"/>
              <a:t>Student </a:t>
            </a:r>
            <a:r>
              <a:rPr lang="ko-KR" altLang="en-US" sz="1200" dirty="0"/>
              <a:t>타입이 아니므로 </a:t>
            </a:r>
            <a:r>
              <a:rPr lang="en-US" altLang="ko-KR" sz="1200" dirty="0"/>
              <a:t>false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kim</a:t>
            </a:r>
            <a:r>
              <a:rPr lang="ko-KR" altLang="en-US" sz="1200" dirty="0"/>
              <a:t>은 </a:t>
            </a:r>
            <a:r>
              <a:rPr lang="en-US" altLang="ko-KR" sz="1200" dirty="0"/>
              <a:t>Student </a:t>
            </a:r>
            <a:r>
              <a:rPr lang="ko-KR" altLang="en-US" sz="1200" dirty="0"/>
              <a:t>타입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if (kim </a:t>
            </a:r>
            <a:r>
              <a:rPr lang="en-US" altLang="ko-KR" sz="1200" dirty="0" err="1"/>
              <a:t>instanceof</a:t>
            </a:r>
            <a:r>
              <a:rPr lang="en-US" altLang="ko-KR" sz="1200" dirty="0"/>
              <a:t> Professor) // kim</a:t>
            </a:r>
            <a:r>
              <a:rPr lang="ko-KR" altLang="en-US" sz="1200" dirty="0"/>
              <a:t>은 </a:t>
            </a:r>
            <a:r>
              <a:rPr lang="en-US" altLang="ko-KR" sz="1200" dirty="0"/>
              <a:t>Professor </a:t>
            </a:r>
            <a:r>
              <a:rPr lang="ko-KR" altLang="en-US" sz="1200" dirty="0"/>
              <a:t>타입이므로 </a:t>
            </a:r>
            <a:r>
              <a:rPr lang="en-US" altLang="ko-KR" sz="1200" dirty="0"/>
              <a:t>true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("kim</a:t>
            </a:r>
            <a:r>
              <a:rPr lang="ko-KR" altLang="en-US" sz="1200" dirty="0"/>
              <a:t>은 </a:t>
            </a:r>
            <a:r>
              <a:rPr lang="en-US" altLang="ko-KR" sz="1200" dirty="0"/>
              <a:t>Professor </a:t>
            </a:r>
            <a:r>
              <a:rPr lang="ko-KR" altLang="en-US" sz="1200" dirty="0"/>
              <a:t>타입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if (kim </a:t>
            </a:r>
            <a:r>
              <a:rPr lang="en-US" altLang="ko-KR" sz="1200" dirty="0" err="1"/>
              <a:t>instanceof</a:t>
            </a:r>
            <a:r>
              <a:rPr lang="en-US" altLang="ko-KR" sz="1200" dirty="0"/>
              <a:t> Researcher) // kim</a:t>
            </a:r>
            <a:r>
              <a:rPr lang="ko-KR" altLang="en-US" sz="1200" dirty="0"/>
              <a:t>은 </a:t>
            </a:r>
            <a:r>
              <a:rPr lang="en-US" altLang="ko-KR" sz="1200" dirty="0"/>
              <a:t>Researcher </a:t>
            </a:r>
            <a:r>
              <a:rPr lang="ko-KR" altLang="en-US" sz="1200" dirty="0"/>
              <a:t>타입이기도 하므로 </a:t>
            </a:r>
            <a:r>
              <a:rPr lang="en-US" altLang="ko-KR" sz="1200" dirty="0"/>
              <a:t>true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("kim</a:t>
            </a:r>
            <a:r>
              <a:rPr lang="ko-KR" altLang="en-US" sz="1200" dirty="0"/>
              <a:t>은 </a:t>
            </a:r>
            <a:r>
              <a:rPr lang="en-US" altLang="ko-KR" sz="1200" dirty="0"/>
              <a:t>Researcher </a:t>
            </a:r>
            <a:r>
              <a:rPr lang="ko-KR" altLang="en-US" sz="1200" dirty="0"/>
              <a:t>타입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if (kim </a:t>
            </a:r>
            <a:r>
              <a:rPr lang="en-US" altLang="ko-KR" sz="1200" dirty="0" err="1"/>
              <a:t>instanceof</a:t>
            </a:r>
            <a:r>
              <a:rPr lang="en-US" altLang="ko-KR" sz="1200" dirty="0"/>
              <a:t> Person) // kim</a:t>
            </a:r>
            <a:r>
              <a:rPr lang="ko-KR" altLang="en-US" sz="1200" dirty="0"/>
              <a:t>은 </a:t>
            </a:r>
            <a:r>
              <a:rPr lang="en-US" altLang="ko-KR" sz="1200" dirty="0"/>
              <a:t>Person </a:t>
            </a:r>
            <a:r>
              <a:rPr lang="ko-KR" altLang="en-US" sz="1200" dirty="0"/>
              <a:t>타입이기도 하므로 </a:t>
            </a:r>
            <a:r>
              <a:rPr lang="en-US" altLang="ko-KR" sz="1200" dirty="0"/>
              <a:t>true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("kim</a:t>
            </a:r>
            <a:r>
              <a:rPr lang="ko-KR" altLang="en-US" sz="1200" dirty="0"/>
              <a:t>은 </a:t>
            </a:r>
            <a:r>
              <a:rPr lang="en-US" altLang="ko-KR" sz="1200" dirty="0"/>
              <a:t>Person </a:t>
            </a:r>
            <a:r>
              <a:rPr lang="ko-KR" altLang="en-US" sz="1200" dirty="0"/>
              <a:t>타입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if (lee </a:t>
            </a:r>
            <a:r>
              <a:rPr lang="en-US" altLang="ko-KR" sz="1200" dirty="0" err="1"/>
              <a:t>instanceof</a:t>
            </a:r>
            <a:r>
              <a:rPr lang="en-US" altLang="ko-KR" sz="1200" dirty="0"/>
              <a:t> Professor) // lee</a:t>
            </a:r>
            <a:r>
              <a:rPr lang="ko-KR" altLang="en-US" sz="1200" dirty="0"/>
              <a:t>는 </a:t>
            </a:r>
            <a:r>
              <a:rPr lang="en-US" altLang="ko-KR" sz="1200" dirty="0"/>
              <a:t>Professor </a:t>
            </a:r>
            <a:r>
              <a:rPr lang="ko-KR" altLang="en-US" sz="1200" dirty="0"/>
              <a:t>타입이 아니므로 </a:t>
            </a:r>
            <a:r>
              <a:rPr lang="en-US" altLang="ko-KR" sz="1200" dirty="0"/>
              <a:t>false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("lee</a:t>
            </a:r>
            <a:r>
              <a:rPr lang="ko-KR" altLang="en-US" sz="1200" dirty="0"/>
              <a:t>는 </a:t>
            </a:r>
            <a:r>
              <a:rPr lang="en-US" altLang="ko-KR" sz="1200" dirty="0"/>
              <a:t>Professor </a:t>
            </a:r>
            <a:r>
              <a:rPr lang="ko-KR" altLang="en-US" sz="1200" dirty="0"/>
              <a:t>타입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if ("java" </a:t>
            </a:r>
            <a:r>
              <a:rPr lang="en-US" altLang="ko-KR" sz="1200" dirty="0" err="1"/>
              <a:t>instanceof</a:t>
            </a:r>
            <a:r>
              <a:rPr lang="en-US" altLang="ko-KR" sz="1200" dirty="0"/>
              <a:t> String) // "java"</a:t>
            </a:r>
            <a:r>
              <a:rPr lang="ko-KR" altLang="en-US" sz="1200" dirty="0"/>
              <a:t>는 </a:t>
            </a:r>
            <a:r>
              <a:rPr lang="en-US" altLang="ko-KR" sz="1200" dirty="0"/>
              <a:t>String </a:t>
            </a:r>
            <a:r>
              <a:rPr lang="ko-KR" altLang="en-US" sz="1200" dirty="0"/>
              <a:t>타입의 </a:t>
            </a:r>
            <a:r>
              <a:rPr lang="ko-KR" altLang="en-US" sz="1200" dirty="0" err="1"/>
              <a:t>인스턴스이므로</a:t>
            </a:r>
            <a:r>
              <a:rPr lang="ko-KR" altLang="en-US" sz="1200" dirty="0"/>
              <a:t> </a:t>
            </a:r>
            <a:r>
              <a:rPr lang="en-US" altLang="ko-KR" sz="1200" dirty="0"/>
              <a:t>true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("\"java\"</a:t>
            </a:r>
            <a:r>
              <a:rPr lang="ko-KR" altLang="en-US" sz="1200" dirty="0"/>
              <a:t>는 </a:t>
            </a:r>
            <a:r>
              <a:rPr lang="en-US" altLang="ko-KR" sz="1200" dirty="0"/>
              <a:t>String </a:t>
            </a:r>
            <a:r>
              <a:rPr lang="ko-KR" altLang="en-US" sz="1200" dirty="0"/>
              <a:t>타입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9512" y="5465050"/>
            <a:ext cx="2016224" cy="104644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 err="1">
                <a:solidFill>
                  <a:schemeClr val="tx1"/>
                </a:solidFill>
              </a:rPr>
              <a:t>jee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Student </a:t>
            </a:r>
            <a:r>
              <a:rPr lang="ko-KR" altLang="en-US" dirty="0">
                <a:solidFill>
                  <a:schemeClr val="tx1"/>
                </a:solidFill>
              </a:rPr>
              <a:t>타입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kim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Professor </a:t>
            </a:r>
            <a:r>
              <a:rPr lang="ko-KR" altLang="en-US" dirty="0">
                <a:solidFill>
                  <a:schemeClr val="tx1"/>
                </a:solidFill>
              </a:rPr>
              <a:t>타입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kim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Researcher </a:t>
            </a:r>
            <a:r>
              <a:rPr lang="ko-KR" altLang="en-US" dirty="0">
                <a:solidFill>
                  <a:schemeClr val="tx1"/>
                </a:solidFill>
              </a:rPr>
              <a:t>타입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kim</a:t>
            </a:r>
            <a:r>
              <a:rPr lang="ko-KR" altLang="en-US" dirty="0">
                <a:solidFill>
                  <a:schemeClr val="tx1"/>
                </a:solidFill>
              </a:rPr>
              <a:t>은 </a:t>
            </a:r>
            <a:r>
              <a:rPr lang="en-US" altLang="ko-KR" dirty="0">
                <a:solidFill>
                  <a:schemeClr val="tx1"/>
                </a:solidFill>
              </a:rPr>
              <a:t>Person </a:t>
            </a:r>
            <a:r>
              <a:rPr lang="ko-KR" altLang="en-US" dirty="0">
                <a:solidFill>
                  <a:schemeClr val="tx1"/>
                </a:solidFill>
              </a:rPr>
              <a:t>타입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"java"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String </a:t>
            </a:r>
            <a:r>
              <a:rPr lang="ko-KR" altLang="en-US" dirty="0">
                <a:solidFill>
                  <a:schemeClr val="tx1"/>
                </a:solidFill>
              </a:rPr>
              <a:t>타입</a:t>
            </a: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0425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en-US" altLang="ko-KR" dirty="0"/>
              <a:t>(Method Overriding)</a:t>
            </a:r>
          </a:p>
          <a:p>
            <a:pPr lvl="1"/>
            <a:r>
              <a:rPr lang="ko-KR" altLang="en-US" dirty="0"/>
              <a:t>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서브 클래스에서 재정의하는 것</a:t>
            </a:r>
            <a:endParaRPr lang="en-US" altLang="ko-KR" dirty="0"/>
          </a:p>
          <a:p>
            <a:pPr lvl="2"/>
            <a:r>
              <a:rPr lang="ko-KR" altLang="en-US" dirty="0"/>
              <a:t>슈퍼 클래스의 </a:t>
            </a:r>
            <a:r>
              <a:rPr lang="ko-KR" altLang="en-US" dirty="0" err="1"/>
              <a:t>메소드</a:t>
            </a:r>
            <a:r>
              <a:rPr lang="ko-KR" altLang="en-US" dirty="0"/>
              <a:t> 이름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ko-KR" altLang="en-US" dirty="0"/>
              <a:t> 인자 타입 및 개수</a:t>
            </a:r>
            <a:r>
              <a:rPr lang="en-US" altLang="ko-KR" dirty="0"/>
              <a:t>, </a:t>
            </a:r>
            <a:r>
              <a:rPr lang="ko-KR" altLang="en-US" dirty="0"/>
              <a:t>리턴 타입 등 모든 것 동일하게 정의</a:t>
            </a:r>
            <a:endParaRPr lang="en-US" altLang="ko-KR" dirty="0"/>
          </a:p>
          <a:p>
            <a:pPr lvl="3"/>
            <a:r>
              <a:rPr lang="ko-KR" altLang="en-US" dirty="0"/>
              <a:t>이 중 하나라도 다르면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실패</a:t>
            </a:r>
            <a:endParaRPr lang="en-US" altLang="ko-KR" dirty="0"/>
          </a:p>
          <a:p>
            <a:pPr lvl="1"/>
            <a:r>
              <a:rPr lang="en-US" altLang="ko-KR" dirty="0"/>
              <a:t>“</a:t>
            </a:r>
            <a:r>
              <a:rPr lang="ko-KR" altLang="en-US" dirty="0" err="1"/>
              <a:t>메소드</a:t>
            </a:r>
            <a:r>
              <a:rPr lang="ko-KR" altLang="en-US" dirty="0"/>
              <a:t> 무시하기</a:t>
            </a:r>
            <a:r>
              <a:rPr lang="en-US" altLang="ko-KR" dirty="0"/>
              <a:t>”</a:t>
            </a:r>
            <a:r>
              <a:rPr lang="ko-KR" altLang="en-US" dirty="0"/>
              <a:t>로 번역되기도 함</a:t>
            </a:r>
            <a:endParaRPr lang="en-US" altLang="ko-KR" dirty="0"/>
          </a:p>
          <a:p>
            <a:pPr lvl="1"/>
            <a:r>
              <a:rPr lang="ko-KR" altLang="en-US" dirty="0"/>
              <a:t>동적 바인딩 발생</a:t>
            </a:r>
            <a:endParaRPr lang="en-US" altLang="ko-KR" dirty="0"/>
          </a:p>
          <a:p>
            <a:pPr lvl="2"/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ko-KR" altLang="en-US" dirty="0" err="1"/>
              <a:t>메소드가</a:t>
            </a:r>
            <a:r>
              <a:rPr lang="ko-KR" altLang="en-US" dirty="0"/>
              <a:t> 무조건 실행되도록 동적 바인딩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789040"/>
            <a:ext cx="5448300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16238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12" y="1844824"/>
            <a:ext cx="897199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13968"/>
            <a:ext cx="644760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72" y="980729"/>
            <a:ext cx="6293847" cy="171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5597624" cy="679450"/>
          </a:xfrm>
        </p:spPr>
        <p:txBody>
          <a:bodyPr/>
          <a:lstStyle/>
          <a:p>
            <a:r>
              <a:rPr lang="ko-KR" altLang="en-US" dirty="0"/>
              <a:t>상속의 필요성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멤버를 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중복이 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클래스 객체와 </a:t>
            </a:r>
            <a:r>
              <a:rPr lang="ko-KR" altLang="en-US" dirty="0" err="1"/>
              <a:t>오버라이딩된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88" y="1628800"/>
            <a:ext cx="7972425" cy="430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4966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 </a:t>
            </a:r>
            <a:r>
              <a:rPr lang="en-US" altLang="ko-KR" dirty="0"/>
              <a:t>: </a:t>
            </a:r>
            <a:r>
              <a:rPr lang="ko-KR" altLang="en-US" dirty="0"/>
              <a:t>메소드 </a:t>
            </a:r>
            <a:r>
              <a:rPr lang="ko-KR" altLang="en-US" dirty="0" err="1"/>
              <a:t>오버라이딩</a:t>
            </a:r>
            <a:r>
              <a:rPr lang="ko-KR" altLang="en-US" dirty="0"/>
              <a:t> 만들기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44000"/>
            <a:r>
              <a:rPr lang="en-US" altLang="ko-KR" sz="1200" b="1" dirty="0"/>
              <a:t>class </a:t>
            </a:r>
            <a:r>
              <a:rPr lang="en-US" altLang="ko-KR" sz="1200" b="1" dirty="0" err="1"/>
              <a:t>DObject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44000"/>
            <a:r>
              <a:rPr lang="en-US" altLang="ko-KR" sz="1200" dirty="0"/>
              <a:t>	public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next;</a:t>
            </a:r>
          </a:p>
          <a:p>
            <a:pPr defTabSz="144000"/>
            <a:endParaRPr lang="en-US" altLang="ko-KR" sz="1200" dirty="0"/>
          </a:p>
          <a:p>
            <a:pPr defTabSz="144000"/>
            <a:r>
              <a:rPr lang="en-US" altLang="ko-KR" sz="1200" dirty="0"/>
              <a:t>	public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() { next = null;}</a:t>
            </a:r>
          </a:p>
          <a:p>
            <a:pPr defTabSz="144000"/>
            <a:r>
              <a:rPr lang="en-US" altLang="ko-KR" sz="1200" dirty="0"/>
              <a:t>	 public void draw() {</a:t>
            </a:r>
          </a:p>
          <a:p>
            <a:pPr defTabSz="144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draw");</a:t>
            </a:r>
          </a:p>
          <a:p>
            <a:pPr defTabSz="144000"/>
            <a:r>
              <a:rPr lang="en-US" altLang="ko-KR" sz="1200" dirty="0"/>
              <a:t>	}</a:t>
            </a:r>
          </a:p>
          <a:p>
            <a:pPr defTabSz="144000"/>
            <a:r>
              <a:rPr lang="en-US" altLang="ko-KR" sz="1200" dirty="0"/>
              <a:t>}</a:t>
            </a:r>
          </a:p>
          <a:p>
            <a:pPr defTabSz="144000"/>
            <a:endParaRPr lang="en-US" altLang="ko-KR" sz="1200" dirty="0"/>
          </a:p>
          <a:p>
            <a:pPr defTabSz="144000"/>
            <a:r>
              <a:rPr lang="en-US" altLang="ko-KR" sz="1200" b="1" dirty="0"/>
              <a:t>class Line extends </a:t>
            </a:r>
            <a:r>
              <a:rPr lang="en-US" altLang="ko-KR" sz="1200" b="1" dirty="0" err="1"/>
              <a:t>DObject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44000"/>
            <a:r>
              <a:rPr lang="en-US" altLang="ko-KR" sz="1200" dirty="0"/>
              <a:t>	public 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44000"/>
            <a:r>
              <a:rPr lang="ko-KR" altLang="en-US" sz="1200" dirty="0"/>
              <a:t>		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("Line");</a:t>
            </a:r>
          </a:p>
          <a:p>
            <a:pPr defTabSz="144000"/>
            <a:r>
              <a:rPr lang="en-US" altLang="ko-KR" sz="1200" dirty="0"/>
              <a:t>	}</a:t>
            </a:r>
          </a:p>
          <a:p>
            <a:pPr defTabSz="144000"/>
            <a:r>
              <a:rPr lang="en-US" altLang="ko-KR" sz="1200" dirty="0"/>
              <a:t>}</a:t>
            </a:r>
          </a:p>
          <a:p>
            <a:pPr defTabSz="144000"/>
            <a:endParaRPr lang="en-US" altLang="ko-KR" sz="1200" dirty="0"/>
          </a:p>
          <a:p>
            <a:pPr defTabSz="144000"/>
            <a:r>
              <a:rPr lang="en-US" altLang="ko-KR" sz="1200" b="1" dirty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</a:t>
            </a:r>
            <a:r>
              <a:rPr lang="en-US" altLang="ko-KR" sz="1200" b="1" dirty="0" err="1"/>
              <a:t>DObject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44000"/>
            <a:r>
              <a:rPr lang="en-US" altLang="ko-KR" sz="1200" dirty="0"/>
              <a:t>	public 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44000"/>
            <a:r>
              <a:rPr lang="ko-KR" altLang="en-US" sz="1200" dirty="0"/>
              <a:t>		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44000"/>
            <a:r>
              <a:rPr lang="en-US" altLang="ko-KR" sz="1200" dirty="0"/>
              <a:t>	}</a:t>
            </a:r>
          </a:p>
          <a:p>
            <a:pPr defTabSz="144000"/>
            <a:r>
              <a:rPr lang="en-US" altLang="ko-KR" sz="1200" dirty="0"/>
              <a:t>}</a:t>
            </a:r>
          </a:p>
          <a:p>
            <a:pPr defTabSz="144000"/>
            <a:endParaRPr lang="en-US" altLang="ko-KR" sz="1200" dirty="0"/>
          </a:p>
          <a:p>
            <a:pPr defTabSz="144000"/>
            <a:r>
              <a:rPr lang="en-US" altLang="ko-KR" sz="1200" b="1" dirty="0"/>
              <a:t>class Circle extends </a:t>
            </a:r>
            <a:r>
              <a:rPr lang="en-US" altLang="ko-KR" sz="1200" b="1" dirty="0" err="1"/>
              <a:t>DObject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44000"/>
            <a:r>
              <a:rPr lang="en-US" altLang="ko-KR" sz="1200" dirty="0"/>
              <a:t>	public void draw()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44000"/>
            <a:r>
              <a:rPr lang="ko-KR" altLang="en-US" sz="1200" dirty="0"/>
              <a:t>		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("Circle");</a:t>
            </a:r>
          </a:p>
          <a:p>
            <a:pPr defTabSz="144000"/>
            <a:r>
              <a:rPr lang="en-US" altLang="ko-KR" sz="1200" dirty="0"/>
              <a:t>	}</a:t>
            </a:r>
          </a:p>
          <a:p>
            <a:pPr defTabSz="144000"/>
            <a:r>
              <a:rPr lang="en-US" altLang="ko-KR" sz="1200" dirty="0"/>
              <a:t>}</a:t>
            </a:r>
          </a:p>
          <a:p>
            <a:pPr defTabSz="144000"/>
            <a:endParaRPr lang="en-US" altLang="ko-KR" sz="1200" dirty="0"/>
          </a:p>
        </p:txBody>
      </p:sp>
      <p:sp>
        <p:nvSpPr>
          <p:cNvPr id="5" name="직사각형 4"/>
          <p:cNvSpPr/>
          <p:nvPr/>
        </p:nvSpPr>
        <p:spPr>
          <a:xfrm>
            <a:off x="3786174" y="1412778"/>
            <a:ext cx="5178313" cy="34163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44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MethodOverringEx</a:t>
            </a:r>
            <a:r>
              <a:rPr lang="en-US" altLang="ko-KR" sz="1200" dirty="0"/>
              <a:t> {</a:t>
            </a:r>
          </a:p>
          <a:p>
            <a:pPr defTabSz="144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44000"/>
            <a:r>
              <a:rPr lang="en-US" altLang="ko-KR" sz="1200" dirty="0"/>
              <a:t>		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();</a:t>
            </a:r>
          </a:p>
          <a:p>
            <a:pPr defTabSz="144000"/>
            <a:r>
              <a:rPr lang="en-US" altLang="ko-KR" sz="1200" dirty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44000"/>
            <a:r>
              <a:rPr lang="en-US" altLang="ko-KR" sz="1200" dirty="0"/>
              <a:t>		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p = new Line();</a:t>
            </a:r>
          </a:p>
          <a:p>
            <a:pPr defTabSz="144000"/>
            <a:r>
              <a:rPr lang="en-US" altLang="ko-KR" sz="1200" dirty="0"/>
              <a:t>		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r = line;</a:t>
            </a:r>
          </a:p>
          <a:p>
            <a:pPr defTabSz="144000"/>
            <a:r>
              <a:rPr lang="en-US" altLang="ko-KR" sz="1200" dirty="0"/>
              <a:t>		</a:t>
            </a:r>
          </a:p>
          <a:p>
            <a:pPr defTabSz="144000"/>
            <a:r>
              <a:rPr lang="en-US" altLang="ko-KR" sz="1200" dirty="0"/>
              <a:t>		</a:t>
            </a:r>
            <a:r>
              <a:rPr lang="en-US" altLang="ko-KR" sz="1200" dirty="0" err="1"/>
              <a:t>obj.draw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DObject.draw</a:t>
            </a:r>
            <a:r>
              <a:rPr lang="en-US" altLang="ko-KR" sz="1200" dirty="0"/>
              <a:t>()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실행</a:t>
            </a:r>
            <a:r>
              <a:rPr lang="en-US" altLang="ko-KR" sz="1200" dirty="0"/>
              <a:t>. "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draw" </a:t>
            </a:r>
            <a:r>
              <a:rPr lang="ko-KR" altLang="en-US" sz="1200" dirty="0"/>
              <a:t>출력</a:t>
            </a:r>
          </a:p>
          <a:p>
            <a:pPr defTabSz="144000"/>
            <a:r>
              <a:rPr lang="ko-KR" altLang="en-US" sz="1200" dirty="0"/>
              <a:t>		</a:t>
            </a:r>
            <a:r>
              <a:rPr lang="en-US" altLang="ko-KR" sz="1200" dirty="0" err="1"/>
              <a:t>line.draw</a:t>
            </a:r>
            <a:r>
              <a:rPr lang="en-US" altLang="ko-KR" sz="1200" dirty="0"/>
              <a:t>(); // </a:t>
            </a:r>
            <a:r>
              <a:rPr lang="en-US" altLang="ko-KR" sz="1200" dirty="0" err="1"/>
              <a:t>Line.draw</a:t>
            </a:r>
            <a:r>
              <a:rPr lang="en-US" altLang="ko-KR" sz="1200" dirty="0"/>
              <a:t>()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실행</a:t>
            </a:r>
            <a:r>
              <a:rPr lang="en-US" altLang="ko-KR" sz="1200" dirty="0"/>
              <a:t>. "Line" </a:t>
            </a:r>
            <a:r>
              <a:rPr lang="ko-KR" altLang="en-US" sz="1200" dirty="0"/>
              <a:t>출력</a:t>
            </a:r>
          </a:p>
          <a:p>
            <a:pPr defTabSz="144000"/>
            <a:r>
              <a:rPr lang="ko-KR" altLang="en-US" sz="1200" dirty="0"/>
              <a:t>		</a:t>
            </a:r>
            <a:r>
              <a:rPr lang="en-US" altLang="ko-KR" sz="1200" dirty="0" err="1"/>
              <a:t>p.draw</a:t>
            </a:r>
            <a:r>
              <a:rPr lang="en-US" altLang="ko-KR" sz="1200" dirty="0"/>
              <a:t>();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Line.draw</a:t>
            </a:r>
            <a:r>
              <a:rPr lang="en-US" altLang="ko-KR" sz="1200" dirty="0"/>
              <a:t>() </a:t>
            </a:r>
            <a:r>
              <a:rPr lang="ko-KR" altLang="en-US" sz="1200" dirty="0"/>
              <a:t>실행</a:t>
            </a:r>
            <a:r>
              <a:rPr lang="en-US" altLang="ko-KR" sz="1200" dirty="0"/>
              <a:t>, "Line" </a:t>
            </a:r>
            <a:r>
              <a:rPr lang="ko-KR" altLang="en-US" sz="1200" dirty="0"/>
              <a:t>출력</a:t>
            </a:r>
          </a:p>
          <a:p>
            <a:pPr defTabSz="144000"/>
            <a:r>
              <a:rPr lang="ko-KR" altLang="en-US" sz="1200" dirty="0"/>
              <a:t>		</a:t>
            </a:r>
            <a:r>
              <a:rPr lang="en-US" altLang="ko-KR" sz="1200" dirty="0" err="1"/>
              <a:t>r.draw</a:t>
            </a:r>
            <a:r>
              <a:rPr lang="en-US" altLang="ko-KR" sz="1200" dirty="0"/>
              <a:t>();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Line.draw</a:t>
            </a:r>
            <a:r>
              <a:rPr lang="en-US" altLang="ko-KR" sz="1200" dirty="0"/>
              <a:t>() </a:t>
            </a:r>
            <a:r>
              <a:rPr lang="ko-KR" altLang="en-US" sz="1200" dirty="0"/>
              <a:t>실행</a:t>
            </a:r>
            <a:r>
              <a:rPr lang="en-US" altLang="ko-KR" sz="1200" dirty="0"/>
              <a:t>, "Line" </a:t>
            </a:r>
            <a:r>
              <a:rPr lang="ko-KR" altLang="en-US" sz="1200" dirty="0"/>
              <a:t>출력</a:t>
            </a:r>
          </a:p>
          <a:p>
            <a:pPr defTabSz="144000"/>
            <a:r>
              <a:rPr lang="ko-KR" altLang="en-US" sz="1200" dirty="0"/>
              <a:t>		</a:t>
            </a:r>
          </a:p>
          <a:p>
            <a:pPr defTabSz="144000"/>
            <a:r>
              <a:rPr lang="ko-KR" altLang="en-US" sz="1200" dirty="0"/>
              <a:t>		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();</a:t>
            </a:r>
          </a:p>
          <a:p>
            <a:pPr defTabSz="144000"/>
            <a:r>
              <a:rPr lang="en-US" altLang="ko-KR" sz="1200" dirty="0"/>
              <a:t>		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circle = new Circle();</a:t>
            </a:r>
          </a:p>
          <a:p>
            <a:pPr defTabSz="144000"/>
            <a:r>
              <a:rPr lang="en-US" altLang="ko-KR" sz="1200" dirty="0"/>
              <a:t>		</a:t>
            </a:r>
            <a:r>
              <a:rPr lang="en-US" altLang="ko-KR" sz="1200" dirty="0" err="1"/>
              <a:t>rect.draw</a:t>
            </a:r>
            <a:r>
              <a:rPr lang="en-US" altLang="ko-KR" sz="1200" dirty="0"/>
              <a:t>();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Rect.draw</a:t>
            </a:r>
            <a:r>
              <a:rPr lang="en-US" altLang="ko-KR" sz="1200" dirty="0"/>
              <a:t>() </a:t>
            </a:r>
            <a:r>
              <a:rPr lang="ko-KR" altLang="en-US" sz="1200" dirty="0"/>
              <a:t>실행</a:t>
            </a:r>
            <a:r>
              <a:rPr lang="en-US" altLang="ko-KR" sz="1200" dirty="0"/>
              <a:t>, 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 </a:t>
            </a:r>
            <a:r>
              <a:rPr lang="ko-KR" altLang="en-US" sz="1200" dirty="0"/>
              <a:t>출력		</a:t>
            </a:r>
          </a:p>
          <a:p>
            <a:pPr defTabSz="144000"/>
            <a:r>
              <a:rPr lang="ko-KR" altLang="en-US" sz="1200" dirty="0"/>
              <a:t>		</a:t>
            </a:r>
            <a:r>
              <a:rPr lang="en-US" altLang="ko-KR" sz="1200" dirty="0" err="1"/>
              <a:t>circle.draw</a:t>
            </a:r>
            <a:r>
              <a:rPr lang="en-US" altLang="ko-KR" sz="1200" dirty="0"/>
              <a:t>(); // </a:t>
            </a:r>
            <a:r>
              <a:rPr lang="ko-KR" altLang="en-US" sz="1200" dirty="0" err="1"/>
              <a:t>오버라이딩된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en-US" altLang="ko-KR" sz="1200" dirty="0" err="1"/>
              <a:t>Circle.draw</a:t>
            </a:r>
            <a:r>
              <a:rPr lang="en-US" altLang="ko-KR" sz="1200" dirty="0"/>
              <a:t>() </a:t>
            </a:r>
            <a:r>
              <a:rPr lang="ko-KR" altLang="en-US" sz="1200" dirty="0"/>
              <a:t>실행</a:t>
            </a:r>
            <a:r>
              <a:rPr lang="en-US" altLang="ko-KR" sz="1200" dirty="0"/>
              <a:t>, "Circle" </a:t>
            </a:r>
            <a:r>
              <a:rPr lang="ko-KR" altLang="en-US" sz="1200" dirty="0"/>
              <a:t>출력</a:t>
            </a:r>
          </a:p>
          <a:p>
            <a:pPr defTabSz="14400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</a:p>
          <a:p>
            <a:pPr defTabSz="144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86174" y="5013176"/>
            <a:ext cx="1368152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 err="1"/>
              <a:t>DObject</a:t>
            </a:r>
            <a:r>
              <a:rPr lang="en-US" altLang="ko-KR" sz="1200" dirty="0"/>
              <a:t> draw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04664"/>
            <a:ext cx="7272808" cy="6296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79512" y="188640"/>
            <a:ext cx="3365376" cy="72008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실행</a:t>
            </a:r>
            <a:r>
              <a:rPr lang="en-US" altLang="ko-KR" dirty="0"/>
              <a:t> </a:t>
            </a:r>
            <a:r>
              <a:rPr lang="ko-KR" altLang="en-US" dirty="0"/>
              <a:t>과정</a:t>
            </a:r>
          </a:p>
        </p:txBody>
      </p:sp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228600"/>
            <a:ext cx="8153400" cy="990600"/>
          </a:xfrm>
        </p:spPr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조건</a:t>
            </a:r>
          </a:p>
        </p:txBody>
      </p:sp>
      <p:sp>
        <p:nvSpPr>
          <p:cNvPr id="6" name="내용 개체 틀 2"/>
          <p:cNvSpPr>
            <a:spLocks noGrp="1"/>
          </p:cNvSpPr>
          <p:nvPr>
            <p:ph sz="quarter" idx="1"/>
          </p:nvPr>
        </p:nvSpPr>
        <p:spPr>
          <a:xfrm>
            <a:off x="0" y="1785926"/>
            <a:ext cx="4429124" cy="4019338"/>
          </a:xfrm>
        </p:spPr>
        <p:txBody>
          <a:bodyPr>
            <a:normAutofit/>
          </a:bodyPr>
          <a:lstStyle/>
          <a:p>
            <a:pPr marL="180000" indent="-252000">
              <a:buNone/>
            </a:pPr>
            <a:r>
              <a:rPr lang="en-US" altLang="ko-KR" sz="1800" dirty="0"/>
              <a:t>1. </a:t>
            </a:r>
            <a:r>
              <a:rPr lang="ko-KR" altLang="en-US" sz="1800" dirty="0"/>
              <a:t>반드시 슈퍼 클래스 </a:t>
            </a:r>
            <a:r>
              <a:rPr lang="ko-KR" altLang="en-US" sz="1800" dirty="0" err="1"/>
              <a:t>메소드와</a:t>
            </a:r>
            <a:r>
              <a:rPr lang="ko-KR" altLang="en-US" sz="1800" dirty="0"/>
              <a:t> 동일한 이름</a:t>
            </a:r>
            <a:r>
              <a:rPr lang="en-US" altLang="ko-KR" sz="1800" dirty="0"/>
              <a:t>, </a:t>
            </a:r>
            <a:r>
              <a:rPr lang="ko-KR" altLang="en-US" sz="1800" dirty="0"/>
              <a:t>동일한 호출 인자</a:t>
            </a:r>
            <a:r>
              <a:rPr lang="en-US" altLang="ko-KR" sz="1800" dirty="0"/>
              <a:t>, </a:t>
            </a:r>
            <a:r>
              <a:rPr lang="ko-KR" altLang="en-US" sz="1800" dirty="0"/>
              <a:t>반환 타입을 가져야 한다</a:t>
            </a:r>
            <a:r>
              <a:rPr lang="en-US" altLang="ko-KR" sz="1800" dirty="0"/>
              <a:t>.</a:t>
            </a:r>
          </a:p>
          <a:p>
            <a:pPr marL="180000" indent="-252000">
              <a:buNone/>
            </a:pPr>
            <a:r>
              <a:rPr lang="en-US" altLang="ko-KR" sz="1800" dirty="0"/>
              <a:t>2. </a:t>
            </a:r>
            <a:r>
              <a:rPr lang="ko-KR" altLang="en-US" sz="1800" dirty="0" err="1"/>
              <a:t>오버라이딩된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메소드의</a:t>
            </a:r>
            <a:r>
              <a:rPr lang="ko-KR" altLang="en-US" sz="1800" dirty="0"/>
              <a:t> 접근 지정자는 슈퍼 클래스의 </a:t>
            </a:r>
            <a:r>
              <a:rPr lang="ko-KR" altLang="en-US" sz="1800" dirty="0" err="1"/>
              <a:t>메소드의</a:t>
            </a:r>
            <a:r>
              <a:rPr lang="ko-KR" altLang="en-US" sz="1800" dirty="0"/>
              <a:t> 접근 지정자 보다 좁아질 수 없다</a:t>
            </a:r>
            <a:r>
              <a:rPr lang="en-US" altLang="ko-KR" sz="1800" dirty="0"/>
              <a:t>.</a:t>
            </a:r>
          </a:p>
          <a:p>
            <a:pPr marL="180000" lvl="1" indent="-252000">
              <a:buNone/>
            </a:pPr>
            <a:r>
              <a:rPr lang="en-US" altLang="ko-KR" sz="1800" dirty="0"/>
              <a:t>   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public &gt; protected &gt; private </a:t>
            </a: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</a:rPr>
              <a:t>순으로 지정 범위가 좁아진다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</a:rPr>
              <a:t>.</a:t>
            </a:r>
          </a:p>
          <a:p>
            <a:pPr marL="180000" indent="-252000">
              <a:buNone/>
            </a:pPr>
            <a:r>
              <a:rPr lang="en-US" altLang="ko-KR" sz="1800" dirty="0"/>
              <a:t>3. </a:t>
            </a:r>
            <a:r>
              <a:rPr lang="ko-KR" altLang="en-US" sz="1800" dirty="0"/>
              <a:t>반환 타입만 다르면 오류</a:t>
            </a:r>
            <a:endParaRPr lang="en-US" altLang="ko-KR" sz="1800" dirty="0"/>
          </a:p>
          <a:p>
            <a:pPr marL="180000" indent="-252000">
              <a:buNone/>
            </a:pPr>
            <a:r>
              <a:rPr lang="en-US" altLang="ko-KR" sz="1800" dirty="0"/>
              <a:t>4. static, private, </a:t>
            </a:r>
            <a:r>
              <a:rPr lang="ko-KR" altLang="en-US" sz="1800" dirty="0"/>
              <a:t>또는 </a:t>
            </a:r>
            <a:r>
              <a:rPr lang="en-US" altLang="ko-KR" sz="1800" dirty="0"/>
              <a:t>final</a:t>
            </a:r>
            <a:r>
              <a:rPr lang="ko-KR" altLang="en-US" sz="1800" dirty="0"/>
              <a:t> </a:t>
            </a:r>
            <a:r>
              <a:rPr lang="ko-KR" altLang="en-US" sz="1800" dirty="0" err="1"/>
              <a:t>메소드는</a:t>
            </a:r>
            <a:r>
              <a:rPr lang="ko-KR" altLang="en-US" sz="1800" dirty="0"/>
              <a:t> </a:t>
            </a:r>
            <a:r>
              <a:rPr lang="ko-KR" altLang="en-US" sz="1800" dirty="0" err="1"/>
              <a:t>오버라이딩</a:t>
            </a:r>
            <a:r>
              <a:rPr lang="ko-KR" altLang="en-US" sz="1800" dirty="0"/>
              <a:t> 될 수 없다</a:t>
            </a:r>
            <a:r>
              <a:rPr lang="en-US" altLang="ko-KR" sz="1800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9992" y="1412776"/>
            <a:ext cx="4535520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class Person {</a:t>
            </a:r>
          </a:p>
          <a:p>
            <a:pPr lvl="1"/>
            <a:r>
              <a:rPr lang="en-US" altLang="ko-KR" sz="1200" dirty="0"/>
              <a:t>String name;</a:t>
            </a:r>
          </a:p>
          <a:p>
            <a:pPr lvl="1"/>
            <a:r>
              <a:rPr lang="en-US" altLang="ko-KR" sz="1200" dirty="0"/>
              <a:t>String phone;</a:t>
            </a:r>
          </a:p>
          <a:p>
            <a:pPr lvl="1"/>
            <a:r>
              <a:rPr lang="en-US" altLang="ko-KR" sz="1200" dirty="0"/>
              <a:t>static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i="1" dirty="0"/>
              <a:t>ID;</a:t>
            </a:r>
          </a:p>
          <a:p>
            <a:pPr lvl="1"/>
            <a:endParaRPr lang="ko-KR" altLang="en-US" sz="1200" dirty="0"/>
          </a:p>
          <a:p>
            <a:pPr lvl="1"/>
            <a:r>
              <a:rPr lang="en-US" altLang="ko-KR" sz="1200" dirty="0"/>
              <a:t>public void </a:t>
            </a:r>
            <a:r>
              <a:rPr lang="en-US" altLang="ko-KR" sz="1200" dirty="0" err="1"/>
              <a:t>setName</a:t>
            </a:r>
            <a:r>
              <a:rPr lang="en-US" altLang="ko-KR" sz="1200" dirty="0"/>
              <a:t>(String s) {</a:t>
            </a:r>
          </a:p>
          <a:p>
            <a:pPr lvl="2"/>
            <a:r>
              <a:rPr lang="en-US" altLang="ko-KR" sz="1200" dirty="0"/>
              <a:t>name = s;</a:t>
            </a:r>
          </a:p>
          <a:p>
            <a:pPr lvl="1"/>
            <a:r>
              <a:rPr lang="en-US" altLang="ko-KR" sz="1200" dirty="0"/>
              <a:t>}</a:t>
            </a:r>
          </a:p>
          <a:p>
            <a:pPr lvl="1"/>
            <a:r>
              <a:rPr lang="en-US" altLang="ko-KR" sz="1200" dirty="0"/>
              <a:t>public String </a:t>
            </a:r>
            <a:r>
              <a:rPr lang="en-US" altLang="ko-KR" sz="1200" dirty="0" err="1"/>
              <a:t>getPhone</a:t>
            </a:r>
            <a:r>
              <a:rPr lang="en-US" altLang="ko-KR" sz="1200" dirty="0"/>
              <a:t>() {</a:t>
            </a:r>
          </a:p>
          <a:p>
            <a:pPr lvl="2"/>
            <a:r>
              <a:rPr lang="en-US" altLang="ko-KR" sz="1200" dirty="0"/>
              <a:t>return phone;</a:t>
            </a:r>
          </a:p>
          <a:p>
            <a:pPr lvl="1"/>
            <a:r>
              <a:rPr lang="en-US" altLang="ko-KR" sz="1200" dirty="0"/>
              <a:t>}</a:t>
            </a:r>
          </a:p>
          <a:p>
            <a:pPr lvl="1"/>
            <a:r>
              <a:rPr lang="en-US" altLang="ko-KR" sz="1200" dirty="0"/>
              <a:t>public static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getID</a:t>
            </a:r>
            <a:r>
              <a:rPr lang="en-US" altLang="ko-KR" sz="1200" dirty="0"/>
              <a:t>() {</a:t>
            </a:r>
          </a:p>
          <a:p>
            <a:pPr lvl="2"/>
            <a:r>
              <a:rPr lang="en-US" altLang="ko-KR" sz="1200" dirty="0"/>
              <a:t>return </a:t>
            </a:r>
            <a:r>
              <a:rPr lang="en-US" altLang="ko-KR" sz="1200" i="1" dirty="0"/>
              <a:t>ID;</a:t>
            </a:r>
          </a:p>
          <a:p>
            <a:pPr lvl="1"/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}</a:t>
            </a:r>
          </a:p>
          <a:p>
            <a:r>
              <a:rPr lang="en-US" altLang="ko-KR" sz="1200" dirty="0"/>
              <a:t>class Professor extends Person {</a:t>
            </a:r>
          </a:p>
          <a:p>
            <a:pPr lvl="1"/>
            <a:r>
              <a:rPr lang="en-US" altLang="ko-KR" sz="1200" strike="sngStrike" dirty="0">
                <a:solidFill>
                  <a:srgbClr val="FF0000"/>
                </a:solidFill>
              </a:rPr>
              <a:t>protected void </a:t>
            </a:r>
            <a:r>
              <a:rPr lang="en-US" altLang="ko-KR" sz="1200" strike="sngStrike" dirty="0" err="1">
                <a:solidFill>
                  <a:srgbClr val="FF0000"/>
                </a:solidFill>
              </a:rPr>
              <a:t>setName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(String s) { </a:t>
            </a:r>
            <a:r>
              <a:rPr lang="en-US" altLang="ko-KR" sz="1200" dirty="0"/>
              <a:t>// 2</a:t>
            </a:r>
            <a:r>
              <a:rPr lang="ko-KR" altLang="en-US" sz="1200" dirty="0"/>
              <a:t>번 조건위배</a:t>
            </a:r>
            <a:endParaRPr lang="en-US" altLang="ko-KR" sz="12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strike="sngStrike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altLang="ko-KR" sz="1200" dirty="0"/>
              <a:t>public String </a:t>
            </a:r>
            <a:r>
              <a:rPr lang="en-US" altLang="ko-KR" sz="1200" dirty="0" err="1"/>
              <a:t>getPhone</a:t>
            </a:r>
            <a:r>
              <a:rPr lang="en-US" altLang="ko-KR" sz="1200" dirty="0"/>
              <a:t>() {	// 1</a:t>
            </a:r>
            <a:r>
              <a:rPr lang="ko-KR" altLang="en-US" sz="1200" dirty="0"/>
              <a:t>번 조건 성공</a:t>
            </a:r>
            <a:endParaRPr lang="en-US" altLang="ko-KR" sz="1200" dirty="0"/>
          </a:p>
          <a:p>
            <a:pPr lvl="2"/>
            <a:r>
              <a:rPr lang="en-US" altLang="ko-KR" sz="1200" dirty="0"/>
              <a:t>return phone;</a:t>
            </a:r>
          </a:p>
          <a:p>
            <a:pPr lvl="1"/>
            <a:r>
              <a:rPr lang="en-US" altLang="ko-KR" sz="1200" dirty="0"/>
              <a:t>}</a:t>
            </a:r>
          </a:p>
          <a:p>
            <a:pPr lvl="1"/>
            <a:r>
              <a:rPr lang="en-US" altLang="ko-KR" sz="1200" strike="sngStrike" dirty="0">
                <a:solidFill>
                  <a:srgbClr val="FF0000"/>
                </a:solidFill>
              </a:rPr>
              <a:t>public void </a:t>
            </a:r>
            <a:r>
              <a:rPr lang="en-US" altLang="ko-KR" sz="1200" strike="sngStrike" dirty="0" err="1">
                <a:solidFill>
                  <a:srgbClr val="FF0000"/>
                </a:solidFill>
              </a:rPr>
              <a:t>getPhone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(){</a:t>
            </a:r>
            <a:r>
              <a:rPr lang="en-US" altLang="ko-KR" sz="1200" dirty="0"/>
              <a:t>	// 3</a:t>
            </a:r>
            <a:r>
              <a:rPr lang="ko-KR" altLang="en-US" sz="1200" dirty="0"/>
              <a:t>번 조건 위배</a:t>
            </a:r>
            <a:endParaRPr lang="en-US" altLang="ko-KR" sz="1200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strike="sngStrike" dirty="0">
                <a:solidFill>
                  <a:srgbClr val="FF0000"/>
                </a:solidFill>
              </a:rPr>
              <a:t>}</a:t>
            </a:r>
          </a:p>
          <a:p>
            <a:pPr lvl="1"/>
            <a:r>
              <a:rPr lang="en-US" altLang="ko-KR" sz="1200" strike="sngStrike" dirty="0">
                <a:solidFill>
                  <a:srgbClr val="FF0000"/>
                </a:solidFill>
              </a:rPr>
              <a:t>public </a:t>
            </a:r>
            <a:r>
              <a:rPr lang="en-US" altLang="ko-KR" sz="1200" strike="sngStrike" dirty="0" err="1">
                <a:solidFill>
                  <a:srgbClr val="FF0000"/>
                </a:solidFill>
              </a:rPr>
              <a:t>int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 </a:t>
            </a:r>
            <a:r>
              <a:rPr lang="en-US" altLang="ko-KR" sz="1200" strike="sngStrike" dirty="0" err="1">
                <a:solidFill>
                  <a:srgbClr val="FF0000"/>
                </a:solidFill>
              </a:rPr>
              <a:t>getID</a:t>
            </a:r>
            <a:r>
              <a:rPr lang="en-US" altLang="ko-KR" sz="1200" strike="sngStrike" dirty="0">
                <a:solidFill>
                  <a:srgbClr val="FF0000"/>
                </a:solidFill>
              </a:rPr>
              <a:t>() </a:t>
            </a:r>
            <a:r>
              <a:rPr lang="en-US" altLang="ko-KR" sz="1200" u="sng" strike="sngStrike" dirty="0">
                <a:solidFill>
                  <a:srgbClr val="FF0000"/>
                </a:solidFill>
              </a:rPr>
              <a:t>{ </a:t>
            </a:r>
            <a:r>
              <a:rPr lang="en-US" altLang="ko-KR" sz="1200" dirty="0"/>
              <a:t>// 4</a:t>
            </a:r>
            <a:r>
              <a:rPr lang="ko-KR" altLang="en-US" sz="1200" dirty="0"/>
              <a:t>번 조건 위배</a:t>
            </a:r>
            <a:endParaRPr lang="en-US" altLang="ko-KR" sz="1200" u="sng" strike="sngStrike" dirty="0">
              <a:solidFill>
                <a:srgbClr val="FF0000"/>
              </a:solidFill>
            </a:endParaRPr>
          </a:p>
          <a:p>
            <a:pPr lvl="1"/>
            <a:r>
              <a:rPr lang="en-US" altLang="ko-KR" sz="1200" strike="sngStrike" dirty="0">
                <a:solidFill>
                  <a:srgbClr val="FF0000"/>
                </a:solidFill>
              </a:rPr>
              <a:t>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525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8153400" cy="990600"/>
          </a:xfrm>
        </p:spPr>
        <p:txBody>
          <a:bodyPr/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868" y="323508"/>
            <a:ext cx="4143404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start, n,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 err="1"/>
              <a:t>링크드</a:t>
            </a:r>
            <a:r>
              <a:rPr lang="ko-KR" altLang="en-US" sz="1200" dirty="0"/>
              <a:t> 리스트로 도형 생성하여 연결하기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start = new Line(); //Line </a:t>
            </a:r>
            <a:r>
              <a:rPr lang="ko-KR" altLang="en-US" sz="1200" dirty="0"/>
              <a:t>객체</a:t>
            </a:r>
            <a:r>
              <a:rPr lang="en-US" altLang="ko-KR" sz="1200" dirty="0"/>
              <a:t> </a:t>
            </a:r>
            <a:r>
              <a:rPr lang="ko-KR" altLang="en-US" sz="1200" dirty="0"/>
              <a:t>연결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n = start;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 = new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();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n.next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; //</a:t>
            </a:r>
            <a:r>
              <a:rPr lang="en-US" altLang="ko-KR" sz="1200" dirty="0" err="1"/>
              <a:t>Rect</a:t>
            </a:r>
            <a:r>
              <a:rPr lang="ko-KR" altLang="en-US" sz="1200" dirty="0"/>
              <a:t>객체 연결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n =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 = new Line(); // Line </a:t>
            </a:r>
            <a:r>
              <a:rPr lang="ko-KR" altLang="en-US" sz="1200" dirty="0"/>
              <a:t>객체 연결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n.next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n =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 = new Circle(); // Circle </a:t>
            </a:r>
            <a:r>
              <a:rPr lang="ko-KR" altLang="en-US" sz="1200" dirty="0"/>
              <a:t>객체 연결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n.next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obj</a:t>
            </a:r>
            <a:r>
              <a:rPr lang="en-US" altLang="ko-KR" sz="1200" dirty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// </a:t>
            </a:r>
            <a:r>
              <a:rPr lang="ko-KR" altLang="en-US" sz="1200" dirty="0"/>
              <a:t>모든 도형 출력하기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while(start != null)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start.draw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start = </a:t>
            </a:r>
            <a:r>
              <a:rPr lang="en-US" altLang="ko-KR" sz="1200" dirty="0" err="1"/>
              <a:t>start.next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61098" y="3462829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8" y="4429125"/>
            <a:ext cx="8229600" cy="242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70886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/>
              <a:t>동적 바인딩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9428" y="1628800"/>
            <a:ext cx="3571900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SuperObject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protected String name;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b="1" dirty="0"/>
              <a:t>paint()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draw();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b="1" dirty="0"/>
              <a:t>draw()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(“Super Object”);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SuperObject</a:t>
            </a:r>
            <a:r>
              <a:rPr lang="en-US" altLang="ko-KR" sz="1400" dirty="0"/>
              <a:t> a = new </a:t>
            </a:r>
            <a:r>
              <a:rPr lang="en-US" altLang="ko-KR" sz="1400" dirty="0" err="1"/>
              <a:t>SuperObject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a.paint</a:t>
            </a:r>
            <a:r>
              <a:rPr lang="en-US" altLang="ko-KR" sz="1400" b="1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929190" y="538802"/>
            <a:ext cx="400052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b="1" dirty="0" err="1"/>
              <a:t>SuperObject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protected String name;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b="1" dirty="0"/>
              <a:t>paint()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draw();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void draw()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(“Super Object”);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b="1" dirty="0" err="1"/>
              <a:t>SubObject</a:t>
            </a:r>
            <a:r>
              <a:rPr lang="en-US" altLang="ko-KR" sz="1400" dirty="0"/>
              <a:t> extends </a:t>
            </a:r>
            <a:r>
              <a:rPr lang="en-US" altLang="ko-KR" sz="1400" dirty="0" err="1"/>
              <a:t>SuperObject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b="1" dirty="0"/>
              <a:t>draw()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(“Sub Object”);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SuperObject</a:t>
            </a:r>
            <a:r>
              <a:rPr lang="en-US" altLang="ko-KR" sz="1400" dirty="0"/>
              <a:t> b = new </a:t>
            </a:r>
            <a:r>
              <a:rPr lang="en-US" altLang="ko-KR" sz="1400" dirty="0" err="1"/>
              <a:t>SubObject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b.paint</a:t>
            </a:r>
            <a:r>
              <a:rPr lang="en-US" altLang="ko-KR" sz="1400" b="1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3" name="곱셈 기호 42"/>
          <p:cNvSpPr/>
          <p:nvPr/>
        </p:nvSpPr>
        <p:spPr>
          <a:xfrm>
            <a:off x="6957570" y="1523036"/>
            <a:ext cx="285752" cy="285752"/>
          </a:xfrm>
          <a:prstGeom prst="mathMultiply">
            <a:avLst>
              <a:gd name="adj1" fmla="val 1319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7780874" y="1365466"/>
            <a:ext cx="11488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i="1" dirty="0" err="1">
                <a:solidFill>
                  <a:srgbClr val="7030A0"/>
                </a:solidFill>
              </a:rPr>
              <a:t>동적바인딩</a:t>
            </a:r>
            <a:endParaRPr lang="ko-KR" altLang="en-US" sz="1200" b="1" i="1" dirty="0">
              <a:solidFill>
                <a:srgbClr val="7030A0"/>
              </a:solidFill>
            </a:endParaRPr>
          </a:p>
        </p:txBody>
      </p:sp>
      <p:sp>
        <p:nvSpPr>
          <p:cNvPr id="35" name="자유형 34"/>
          <p:cNvSpPr/>
          <p:nvPr/>
        </p:nvSpPr>
        <p:spPr>
          <a:xfrm>
            <a:off x="1667806" y="2399513"/>
            <a:ext cx="1851420" cy="448925"/>
          </a:xfrm>
          <a:custGeom>
            <a:avLst/>
            <a:gdLst>
              <a:gd name="connsiteX0" fmla="*/ 0 w 1374742"/>
              <a:gd name="connsiteY0" fmla="*/ 0 h 424206"/>
              <a:gd name="connsiteX1" fmla="*/ 1282045 w 1374742"/>
              <a:gd name="connsiteY1" fmla="*/ 131975 h 424206"/>
              <a:gd name="connsiteX2" fmla="*/ 556181 w 1374742"/>
              <a:gd name="connsiteY2" fmla="*/ 424206 h 424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4742" h="424206">
                <a:moveTo>
                  <a:pt x="0" y="0"/>
                </a:moveTo>
                <a:cubicBezTo>
                  <a:pt x="594674" y="30637"/>
                  <a:pt x="1189348" y="61274"/>
                  <a:pt x="1282045" y="131975"/>
                </a:cubicBezTo>
                <a:cubicBezTo>
                  <a:pt x="1374742" y="202676"/>
                  <a:pt x="965461" y="313441"/>
                  <a:pt x="556181" y="424206"/>
                </a:cubicBezTo>
              </a:path>
            </a:pathLst>
          </a:custGeom>
          <a:ln w="28575">
            <a:solidFill>
              <a:srgbClr val="0070C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 47"/>
          <p:cNvSpPr/>
          <p:nvPr/>
        </p:nvSpPr>
        <p:spPr>
          <a:xfrm>
            <a:off x="5891313" y="1352962"/>
            <a:ext cx="3038405" cy="1490801"/>
          </a:xfrm>
          <a:custGeom>
            <a:avLst/>
            <a:gdLst>
              <a:gd name="connsiteX0" fmla="*/ 0 w 2517588"/>
              <a:gd name="connsiteY0" fmla="*/ 0 h 1685365"/>
              <a:gd name="connsiteX1" fmla="*/ 2411506 w 2517588"/>
              <a:gd name="connsiteY1" fmla="*/ 618565 h 1685365"/>
              <a:gd name="connsiteX2" fmla="*/ 636495 w 2517588"/>
              <a:gd name="connsiteY2" fmla="*/ 1685365 h 168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17588" h="1685365">
                <a:moveTo>
                  <a:pt x="0" y="0"/>
                </a:moveTo>
                <a:cubicBezTo>
                  <a:pt x="1152712" y="168835"/>
                  <a:pt x="2305424" y="337671"/>
                  <a:pt x="2411506" y="618565"/>
                </a:cubicBezTo>
                <a:cubicBezTo>
                  <a:pt x="2517588" y="899459"/>
                  <a:pt x="893483" y="1510553"/>
                  <a:pt x="636495" y="1685365"/>
                </a:cubicBezTo>
              </a:path>
            </a:pathLst>
          </a:custGeom>
          <a:ln w="28575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자유형 48"/>
          <p:cNvSpPr/>
          <p:nvPr/>
        </p:nvSpPr>
        <p:spPr>
          <a:xfrm>
            <a:off x="5891313" y="1352962"/>
            <a:ext cx="1344983" cy="431119"/>
          </a:xfrm>
          <a:custGeom>
            <a:avLst/>
            <a:gdLst>
              <a:gd name="connsiteX0" fmla="*/ 0 w 1047376"/>
              <a:gd name="connsiteY0" fmla="*/ 0 h 403411"/>
              <a:gd name="connsiteX1" fmla="*/ 941294 w 1047376"/>
              <a:gd name="connsiteY1" fmla="*/ 259976 h 403411"/>
              <a:gd name="connsiteX2" fmla="*/ 636494 w 1047376"/>
              <a:gd name="connsiteY2" fmla="*/ 403411 h 40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7376" h="403411">
                <a:moveTo>
                  <a:pt x="0" y="0"/>
                </a:moveTo>
                <a:cubicBezTo>
                  <a:pt x="417606" y="96370"/>
                  <a:pt x="835212" y="192741"/>
                  <a:pt x="941294" y="259976"/>
                </a:cubicBezTo>
                <a:cubicBezTo>
                  <a:pt x="1047376" y="327211"/>
                  <a:pt x="841935" y="365311"/>
                  <a:pt x="636494" y="403411"/>
                </a:cubicBezTo>
              </a:path>
            </a:pathLst>
          </a:custGeom>
          <a:ln w="28575">
            <a:solidFill>
              <a:schemeClr val="accent1">
                <a:lumMod val="75000"/>
              </a:schemeClr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자유형 41"/>
          <p:cNvSpPr/>
          <p:nvPr/>
        </p:nvSpPr>
        <p:spPr>
          <a:xfrm>
            <a:off x="395536" y="2271743"/>
            <a:ext cx="543277" cy="1644784"/>
          </a:xfrm>
          <a:custGeom>
            <a:avLst/>
            <a:gdLst>
              <a:gd name="connsiteX0" fmla="*/ 543277 w 543277"/>
              <a:gd name="connsiteY0" fmla="*/ 1947334 h 1947334"/>
              <a:gd name="connsiteX1" fmla="*/ 77611 w 543277"/>
              <a:gd name="connsiteY1" fmla="*/ 1253067 h 1947334"/>
              <a:gd name="connsiteX2" fmla="*/ 77611 w 543277"/>
              <a:gd name="connsiteY2" fmla="*/ 381000 h 1947334"/>
              <a:gd name="connsiteX3" fmla="*/ 373944 w 543277"/>
              <a:gd name="connsiteY3" fmla="*/ 0 h 1947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277" h="1947334">
                <a:moveTo>
                  <a:pt x="543277" y="1947334"/>
                </a:moveTo>
                <a:cubicBezTo>
                  <a:pt x="349249" y="1730728"/>
                  <a:pt x="155222" y="1514123"/>
                  <a:pt x="77611" y="1253067"/>
                </a:cubicBezTo>
                <a:cubicBezTo>
                  <a:pt x="0" y="992011"/>
                  <a:pt x="28222" y="589844"/>
                  <a:pt x="77611" y="381000"/>
                </a:cubicBezTo>
                <a:cubicBezTo>
                  <a:pt x="127000" y="172156"/>
                  <a:pt x="250472" y="86078"/>
                  <a:pt x="373944" y="0"/>
                </a:cubicBezTo>
              </a:path>
            </a:pathLst>
          </a:cu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자유형 46"/>
          <p:cNvSpPr/>
          <p:nvPr/>
        </p:nvSpPr>
        <p:spPr>
          <a:xfrm rot="155056">
            <a:off x="4675338" y="1368964"/>
            <a:ext cx="766813" cy="2527993"/>
          </a:xfrm>
          <a:custGeom>
            <a:avLst/>
            <a:gdLst>
              <a:gd name="connsiteX0" fmla="*/ 722488 w 722488"/>
              <a:gd name="connsiteY0" fmla="*/ 3141133 h 3141133"/>
              <a:gd name="connsiteX1" fmla="*/ 214488 w 722488"/>
              <a:gd name="connsiteY1" fmla="*/ 2616200 h 3141133"/>
              <a:gd name="connsiteX2" fmla="*/ 19755 w 722488"/>
              <a:gd name="connsiteY2" fmla="*/ 1625600 h 3141133"/>
              <a:gd name="connsiteX3" fmla="*/ 95955 w 722488"/>
              <a:gd name="connsiteY3" fmla="*/ 575733 h 3141133"/>
              <a:gd name="connsiteX4" fmla="*/ 587021 w 722488"/>
              <a:gd name="connsiteY4" fmla="*/ 0 h 3141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488" h="3141133">
                <a:moveTo>
                  <a:pt x="722488" y="3141133"/>
                </a:moveTo>
                <a:cubicBezTo>
                  <a:pt x="527049" y="3004961"/>
                  <a:pt x="331610" y="2868789"/>
                  <a:pt x="214488" y="2616200"/>
                </a:cubicBezTo>
                <a:cubicBezTo>
                  <a:pt x="97366" y="2363611"/>
                  <a:pt x="39510" y="1965678"/>
                  <a:pt x="19755" y="1625600"/>
                </a:cubicBezTo>
                <a:cubicBezTo>
                  <a:pt x="0" y="1285522"/>
                  <a:pt x="1411" y="846666"/>
                  <a:pt x="95955" y="575733"/>
                </a:cubicBezTo>
                <a:cubicBezTo>
                  <a:pt x="190499" y="304800"/>
                  <a:pt x="388760" y="152400"/>
                  <a:pt x="587021" y="0"/>
                </a:cubicBezTo>
              </a:path>
            </a:pathLst>
          </a:cu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564077" y="4667166"/>
            <a:ext cx="109837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Super Object</a:t>
            </a:r>
            <a:endParaRPr lang="ko-KR" altLang="en-US" sz="1200" dirty="0"/>
          </a:p>
        </p:txBody>
      </p:sp>
      <p:sp>
        <p:nvSpPr>
          <p:cNvPr id="40" name="직사각형 39"/>
          <p:cNvSpPr/>
          <p:nvPr/>
        </p:nvSpPr>
        <p:spPr>
          <a:xfrm>
            <a:off x="4929190" y="4684451"/>
            <a:ext cx="96212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Sub Object</a:t>
            </a:r>
            <a:endParaRPr lang="ko-KR" altLang="en-US" sz="1200" dirty="0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511" y="5301208"/>
            <a:ext cx="408622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268" y="5301208"/>
            <a:ext cx="3816424" cy="1142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30" y="3089394"/>
            <a:ext cx="426720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super </a:t>
            </a:r>
            <a:r>
              <a:rPr lang="ko-KR" altLang="en-US" dirty="0"/>
              <a:t>키워드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4322844" y="1192018"/>
            <a:ext cx="4429156" cy="4832092"/>
            <a:chOff x="4557618" y="142852"/>
            <a:chExt cx="4429156" cy="4832092"/>
          </a:xfrm>
        </p:grpSpPr>
        <p:sp>
          <p:nvSpPr>
            <p:cNvPr id="33" name="TextBox 32"/>
            <p:cNvSpPr txBox="1"/>
            <p:nvPr/>
          </p:nvSpPr>
          <p:spPr>
            <a:xfrm>
              <a:off x="4986246" y="142852"/>
              <a:ext cx="4000528" cy="483209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400" dirty="0"/>
                <a:t>class </a:t>
              </a:r>
              <a:r>
                <a:rPr lang="en-US" altLang="ko-KR" sz="1400" b="1" dirty="0" err="1"/>
                <a:t>SuperObject</a:t>
              </a:r>
              <a:r>
                <a:rPr lang="en-US" altLang="ko-KR" sz="1400" b="1" dirty="0"/>
                <a:t>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protected String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name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	public void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paint()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	draw();</a:t>
              </a:r>
            </a:p>
            <a:p>
              <a:pPr defTabSz="180000"/>
              <a:r>
                <a:rPr lang="en-US" altLang="ko-KR" sz="1400" dirty="0"/>
                <a:t>	}</a:t>
              </a:r>
            </a:p>
            <a:p>
              <a:pPr defTabSz="180000"/>
              <a:r>
                <a:rPr lang="en-US" altLang="ko-KR" sz="1400" dirty="0"/>
                <a:t>	public void 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draw()</a:t>
              </a:r>
              <a:r>
                <a:rPr lang="en-US" altLang="ko-KR" sz="1400" dirty="0">
                  <a:solidFill>
                    <a:srgbClr val="FF0000"/>
                  </a:solidFill>
                </a:rPr>
                <a:t>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dirty="0" err="1"/>
                <a:t>System.out.println</a:t>
              </a:r>
              <a:r>
                <a:rPr lang="en-US" altLang="ko-KR" sz="1400" dirty="0"/>
                <a:t>(name);</a:t>
              </a:r>
            </a:p>
            <a:p>
              <a:pPr defTabSz="180000"/>
              <a:r>
                <a:rPr lang="en-US" altLang="ko-KR" sz="1400" dirty="0"/>
                <a:t>	}</a:t>
              </a:r>
            </a:p>
            <a:p>
              <a:pPr defTabSz="180000"/>
              <a:r>
                <a:rPr lang="en-US" altLang="ko-KR" sz="1400" dirty="0"/>
                <a:t>}</a:t>
              </a:r>
            </a:p>
            <a:p>
              <a:pPr defTabSz="180000"/>
              <a:r>
                <a:rPr lang="en-US" altLang="ko-KR" sz="1400" dirty="0"/>
                <a:t>public class </a:t>
              </a:r>
              <a:r>
                <a:rPr lang="en-US" altLang="ko-KR" sz="1400" b="1" dirty="0" err="1"/>
                <a:t>SubObject</a:t>
              </a:r>
              <a:r>
                <a:rPr lang="en-US" altLang="ko-KR" sz="1400" dirty="0"/>
                <a:t> extends </a:t>
              </a:r>
              <a:r>
                <a:rPr lang="en-US" altLang="ko-KR" sz="1400" dirty="0" err="1"/>
                <a:t>SuperObject</a:t>
              </a:r>
              <a:r>
                <a:rPr lang="en-US" altLang="ko-KR" sz="1400" dirty="0"/>
                <a:t> {</a:t>
              </a:r>
            </a:p>
            <a:p>
              <a:pPr defTabSz="180000"/>
              <a:r>
                <a:rPr lang="en-US" altLang="ko-KR" sz="1400" dirty="0"/>
                <a:t>	protected String </a:t>
              </a:r>
              <a:r>
                <a:rPr lang="en-US" altLang="ko-KR" sz="1400" b="1" dirty="0"/>
                <a:t>name</a:t>
              </a:r>
              <a:r>
                <a:rPr lang="en-US" altLang="ko-KR" sz="1400" dirty="0"/>
                <a:t>;</a:t>
              </a:r>
            </a:p>
            <a:p>
              <a:pPr defTabSz="180000"/>
              <a:r>
                <a:rPr lang="en-US" altLang="ko-KR" sz="1400" dirty="0"/>
                <a:t>	public void </a:t>
              </a:r>
              <a:r>
                <a:rPr lang="en-US" altLang="ko-KR" sz="1400" b="1" dirty="0"/>
                <a:t>draw() </a:t>
              </a:r>
              <a:r>
                <a:rPr lang="en-US" altLang="ko-KR" sz="1400" dirty="0"/>
                <a:t>{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/>
                <a:t>name = "Sub";</a:t>
              </a:r>
            </a:p>
            <a:p>
              <a:pPr defTabSz="180000"/>
              <a:r>
                <a:rPr lang="en-US" altLang="ko-KR" sz="1400" dirty="0">
                  <a:solidFill>
                    <a:srgbClr val="FF0000"/>
                  </a:solidFill>
                </a:rPr>
                <a:t>		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super.name = "Super";</a:t>
              </a:r>
            </a:p>
            <a:p>
              <a:pPr defTabSz="180000"/>
              <a:r>
                <a:rPr lang="en-US" altLang="ko-KR" sz="1400" b="1" dirty="0">
                  <a:solidFill>
                    <a:srgbClr val="FF0000"/>
                  </a:solidFill>
                </a:rPr>
                <a:t>		</a:t>
              </a:r>
              <a:r>
                <a:rPr lang="en-US" altLang="ko-KR" sz="1400" b="1" dirty="0" err="1">
                  <a:solidFill>
                    <a:srgbClr val="FF0000"/>
                  </a:solidFill>
                </a:rPr>
                <a:t>super.draw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();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dirty="0" err="1"/>
                <a:t>System.out.println</a:t>
              </a:r>
              <a:r>
                <a:rPr lang="en-US" altLang="ko-KR" sz="1400" dirty="0"/>
                <a:t>(</a:t>
              </a:r>
              <a:r>
                <a:rPr lang="en-US" altLang="ko-KR" sz="1400" b="1" dirty="0"/>
                <a:t>name</a:t>
              </a:r>
              <a:r>
                <a:rPr lang="en-US" altLang="ko-KR" sz="1400" dirty="0"/>
                <a:t>);</a:t>
              </a:r>
            </a:p>
            <a:p>
              <a:pPr defTabSz="180000"/>
              <a:r>
                <a:rPr lang="en-US" altLang="ko-KR" sz="1400" dirty="0"/>
                <a:t>	}</a:t>
              </a:r>
            </a:p>
            <a:p>
              <a:pPr defTabSz="180000"/>
              <a:r>
                <a:rPr lang="en-US" altLang="ko-KR" sz="1400" dirty="0"/>
                <a:t>	public static void main(String [] </a:t>
              </a:r>
              <a:r>
                <a:rPr lang="en-US" altLang="ko-KR" sz="1400" dirty="0" err="1"/>
                <a:t>args</a:t>
              </a:r>
              <a:r>
                <a:rPr lang="en-US" altLang="ko-KR" sz="1400" dirty="0"/>
                <a:t>) {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dirty="0" err="1"/>
                <a:t>SuperObject</a:t>
              </a:r>
              <a:r>
                <a:rPr lang="en-US" altLang="ko-KR" sz="1400" dirty="0"/>
                <a:t> b = new </a:t>
              </a:r>
              <a:r>
                <a:rPr lang="en-US" altLang="ko-KR" sz="1400" dirty="0" err="1"/>
                <a:t>SubObject</a:t>
              </a:r>
              <a:r>
                <a:rPr lang="en-US" altLang="ko-KR" sz="1400" dirty="0"/>
                <a:t>();</a:t>
              </a:r>
            </a:p>
            <a:p>
              <a:pPr defTabSz="180000"/>
              <a:r>
                <a:rPr lang="en-US" altLang="ko-KR" sz="1400" dirty="0"/>
                <a:t>		</a:t>
              </a:r>
              <a:r>
                <a:rPr lang="en-US" altLang="ko-KR" sz="1400" b="1" dirty="0" err="1">
                  <a:solidFill>
                    <a:srgbClr val="FF0000"/>
                  </a:solidFill>
                </a:rPr>
                <a:t>b.paint</a:t>
              </a:r>
              <a:r>
                <a:rPr lang="en-US" altLang="ko-KR" sz="1400" b="1" dirty="0">
                  <a:solidFill>
                    <a:srgbClr val="FF0000"/>
                  </a:solidFill>
                </a:rPr>
                <a:t>();</a:t>
              </a:r>
            </a:p>
            <a:p>
              <a:pPr defTabSz="180000"/>
              <a:r>
                <a:rPr lang="en-US" altLang="ko-KR" sz="1400" dirty="0"/>
                <a:t>	}</a:t>
              </a:r>
            </a:p>
            <a:p>
              <a:pPr defTabSz="180000"/>
              <a:r>
                <a:rPr lang="en-US" altLang="ko-KR" sz="1400" dirty="0"/>
                <a:t>}</a:t>
              </a:r>
            </a:p>
          </p:txBody>
        </p:sp>
        <p:sp>
          <p:nvSpPr>
            <p:cNvPr id="41" name="자유형 40"/>
            <p:cNvSpPr/>
            <p:nvPr/>
          </p:nvSpPr>
          <p:spPr>
            <a:xfrm>
              <a:off x="4557618" y="507626"/>
              <a:ext cx="871638" cy="2592288"/>
            </a:xfrm>
            <a:custGeom>
              <a:avLst/>
              <a:gdLst>
                <a:gd name="connsiteX0" fmla="*/ 884518 w 884518"/>
                <a:gd name="connsiteY0" fmla="*/ 2635624 h 2635624"/>
                <a:gd name="connsiteX1" fmla="*/ 32871 w 884518"/>
                <a:gd name="connsiteY1" fmla="*/ 1147482 h 2635624"/>
                <a:gd name="connsiteX2" fmla="*/ 687294 w 884518"/>
                <a:gd name="connsiteY2" fmla="*/ 0 h 2635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4518" h="2635624">
                  <a:moveTo>
                    <a:pt x="884518" y="2635624"/>
                  </a:moveTo>
                  <a:cubicBezTo>
                    <a:pt x="475130" y="2111188"/>
                    <a:pt x="65742" y="1586753"/>
                    <a:pt x="32871" y="1147482"/>
                  </a:cubicBezTo>
                  <a:cubicBezTo>
                    <a:pt x="0" y="708211"/>
                    <a:pt x="343647" y="354105"/>
                    <a:pt x="687294" y="0"/>
                  </a:cubicBezTo>
                </a:path>
              </a:pathLst>
            </a:custGeom>
            <a:ln w="2857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자유형 41"/>
            <p:cNvSpPr/>
            <p:nvPr/>
          </p:nvSpPr>
          <p:spPr>
            <a:xfrm>
              <a:off x="6462958" y="1371722"/>
              <a:ext cx="2383336" cy="1944216"/>
            </a:xfrm>
            <a:custGeom>
              <a:avLst/>
              <a:gdLst>
                <a:gd name="connsiteX0" fmla="*/ 0 w 2262093"/>
                <a:gd name="connsiteY0" fmla="*/ 2009588 h 2009588"/>
                <a:gd name="connsiteX1" fmla="*/ 2205317 w 2262093"/>
                <a:gd name="connsiteY1" fmla="*/ 333188 h 2009588"/>
                <a:gd name="connsiteX2" fmla="*/ 340659 w 2262093"/>
                <a:gd name="connsiteY2" fmla="*/ 10459 h 200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62093" h="2009588">
                  <a:moveTo>
                    <a:pt x="0" y="2009588"/>
                  </a:moveTo>
                  <a:cubicBezTo>
                    <a:pt x="1074270" y="1337982"/>
                    <a:pt x="2148541" y="666376"/>
                    <a:pt x="2205317" y="333188"/>
                  </a:cubicBezTo>
                  <a:cubicBezTo>
                    <a:pt x="2262093" y="0"/>
                    <a:pt x="1301376" y="5229"/>
                    <a:pt x="340659" y="10459"/>
                  </a:cubicBezTo>
                </a:path>
              </a:pathLst>
            </a:custGeom>
            <a:ln w="28575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4760760" y="6244464"/>
            <a:ext cx="58702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Super</a:t>
            </a:r>
          </a:p>
          <a:p>
            <a:r>
              <a:rPr lang="en-US" altLang="ko-KR" sz="1200" dirty="0"/>
              <a:t>Sub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108564" y="1412776"/>
            <a:ext cx="4214280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/>
              <a:t> super</a:t>
            </a:r>
            <a:r>
              <a:rPr lang="ko-KR" altLang="en-US" sz="1200" dirty="0"/>
              <a:t>는 서브클래스에서 슈퍼 클래스의 멤버를 접근할 때 사용되는 슈퍼클래스 타입의 </a:t>
            </a:r>
            <a:r>
              <a:rPr lang="ko-KR" altLang="en-US" sz="1200" dirty="0" err="1"/>
              <a:t>레퍼런스</a:t>
            </a:r>
            <a:r>
              <a:rPr lang="en-US" altLang="ko-KR" sz="1200" dirty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ko-KR" altLang="en-US" sz="1200" dirty="0"/>
              <a:t> 상속관계에 있는 서브 클래스에서만 사용됨</a:t>
            </a:r>
            <a:endParaRPr lang="en-US" altLang="ko-KR" sz="1200" dirty="0"/>
          </a:p>
          <a:p>
            <a:pPr>
              <a:buFont typeface="Arial" pitchFamily="34" charset="0"/>
              <a:buChar char="•"/>
            </a:pPr>
            <a:r>
              <a:rPr lang="ko-KR" altLang="en-US" sz="1200" dirty="0" err="1"/>
              <a:t>오버라이딩된</a:t>
            </a:r>
            <a:r>
              <a:rPr lang="ko-KR" altLang="en-US" sz="1200" dirty="0"/>
              <a:t> 슈퍼 클래스의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호출 시 사용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51520" y="2711384"/>
            <a:ext cx="39604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Person {</a:t>
            </a:r>
          </a:p>
          <a:p>
            <a:pPr defTabSz="180000"/>
            <a:r>
              <a:rPr lang="en-US" altLang="ko-KR" sz="1400" dirty="0"/>
              <a:t>	String phone;</a:t>
            </a:r>
          </a:p>
          <a:p>
            <a:pPr defTabSz="180000"/>
            <a:r>
              <a:rPr lang="en-US" altLang="ko-KR" sz="1400" dirty="0"/>
              <a:t>	public void </a:t>
            </a:r>
            <a:r>
              <a:rPr lang="en-US" altLang="ko-KR" sz="1400" dirty="0" err="1"/>
              <a:t>setPhone</a:t>
            </a:r>
            <a:r>
              <a:rPr lang="en-US" altLang="ko-KR" sz="1400" dirty="0"/>
              <a:t>(String phone)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this.phone</a:t>
            </a:r>
            <a:r>
              <a:rPr lang="en-US" altLang="ko-KR" sz="1400" dirty="0"/>
              <a:t> = phone;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String </a:t>
            </a:r>
            <a:r>
              <a:rPr lang="en-US" altLang="ko-KR" sz="1400" dirty="0" err="1"/>
              <a:t>getPhone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phone;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Professor extends Person {</a:t>
            </a:r>
          </a:p>
          <a:p>
            <a:pPr defTabSz="180000"/>
            <a:r>
              <a:rPr lang="en-US" altLang="ko-KR" sz="1400" dirty="0"/>
              <a:t>	public String </a:t>
            </a:r>
            <a:r>
              <a:rPr lang="en-US" altLang="ko-KR" sz="1400" dirty="0" err="1"/>
              <a:t>getPhone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"Professor : " + </a:t>
            </a:r>
            <a:r>
              <a:rPr lang="en-US" altLang="ko-KR" sz="1400" b="1" dirty="0" err="1"/>
              <a:t>super.getPhone</a:t>
            </a:r>
            <a:r>
              <a:rPr lang="en-US" altLang="ko-KR" sz="1400" b="1" dirty="0"/>
              <a:t>()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971600" y="1462747"/>
            <a:ext cx="748883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Person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상속받는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Professor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라는 새로운 클래스를 만들고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Professor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클래스에서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getPhone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재정의하라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그리고 이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메소드에서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슈퍼 클래스의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호출하도록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64841" y="2738564"/>
            <a:ext cx="4020945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Overriding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Professor a = new Professor();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a.setPhone</a:t>
            </a:r>
            <a:r>
              <a:rPr lang="en-US" altLang="ko-KR" sz="1400" dirty="0"/>
              <a:t>("011-123-1234");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a.getPhone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	Person p = a;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p.getPhone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64841" y="5447613"/>
            <a:ext cx="194437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Professor : 011-123-1234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Professor : 011-123-1234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52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495601" y="4088654"/>
            <a:ext cx="1728192" cy="569446"/>
          </a:xfrm>
          <a:prstGeom prst="wedgeRoundRectCallout">
            <a:avLst>
              <a:gd name="adj1" fmla="val 5178"/>
              <a:gd name="adj2" fmla="val 16818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schemeClr val="tx1"/>
                </a:solidFill>
              </a:rPr>
              <a:t>super.getPhone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  <a:r>
              <a:rPr lang="ko-KR" altLang="en-US" sz="1000" dirty="0">
                <a:solidFill>
                  <a:schemeClr val="tx1"/>
                </a:solidFill>
              </a:rPr>
              <a:t>은 아래  </a:t>
            </a:r>
            <a:r>
              <a:rPr lang="en-US" altLang="ko-KR" sz="1000" dirty="0" err="1">
                <a:solidFill>
                  <a:schemeClr val="tx1"/>
                </a:solidFill>
              </a:rPr>
              <a:t>p.getPhone</a:t>
            </a:r>
            <a:r>
              <a:rPr lang="en-US" altLang="ko-KR" sz="1000" dirty="0">
                <a:solidFill>
                  <a:schemeClr val="tx1"/>
                </a:solidFill>
              </a:rPr>
              <a:t>()</a:t>
            </a:r>
            <a:r>
              <a:rPr lang="ko-KR" altLang="en-US" sz="1000" dirty="0">
                <a:solidFill>
                  <a:schemeClr val="tx1"/>
                </a:solidFill>
              </a:rPr>
              <a:t>과 달리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동적 바인딩이 일어나지 않는다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6829602" y="5167966"/>
            <a:ext cx="1656184" cy="569446"/>
          </a:xfrm>
          <a:prstGeom prst="wedgeRoundRectCallout">
            <a:avLst>
              <a:gd name="adj1" fmla="val -32205"/>
              <a:gd name="adj2" fmla="val -174715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>
                <a:solidFill>
                  <a:schemeClr val="tx1"/>
                </a:solidFill>
              </a:rPr>
              <a:t>동적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바인딩에 의해 </a:t>
            </a:r>
            <a:r>
              <a:rPr lang="en-US" altLang="ko-KR" sz="1000" dirty="0">
                <a:solidFill>
                  <a:schemeClr val="tx1"/>
                </a:solidFill>
              </a:rPr>
              <a:t>Professor</a:t>
            </a:r>
            <a:r>
              <a:rPr lang="ko-KR" altLang="en-US" sz="1000" dirty="0">
                <a:solidFill>
                  <a:schemeClr val="tx1"/>
                </a:solidFill>
              </a:rPr>
              <a:t>의 </a:t>
            </a:r>
            <a:r>
              <a:rPr lang="en-US" altLang="ko-KR" sz="1000" dirty="0" err="1">
                <a:solidFill>
                  <a:schemeClr val="tx1"/>
                </a:solidFill>
              </a:rPr>
              <a:t>getPhone</a:t>
            </a:r>
            <a:r>
              <a:rPr lang="en-US" altLang="ko-KR" sz="1000" dirty="0">
                <a:solidFill>
                  <a:schemeClr val="tx1"/>
                </a:solidFill>
              </a:rPr>
              <a:t>() </a:t>
            </a:r>
            <a:r>
              <a:rPr lang="ko-KR" altLang="en-US" sz="1000" dirty="0">
                <a:solidFill>
                  <a:schemeClr val="tx1"/>
                </a:solidFill>
              </a:rPr>
              <a:t>호출</a:t>
            </a:r>
            <a:r>
              <a:rPr lang="en-US" altLang="ko-KR" sz="1000" dirty="0">
                <a:solidFill>
                  <a:schemeClr val="tx1"/>
                </a:solidFill>
              </a:rPr>
              <a:t>.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394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vs. </a:t>
            </a:r>
            <a:r>
              <a:rPr lang="ko-KR" altLang="en-US" dirty="0"/>
              <a:t>오버로딩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6137922"/>
              </p:ext>
            </p:extLst>
          </p:nvPr>
        </p:nvGraphicFramePr>
        <p:xfrm>
          <a:off x="827584" y="1844824"/>
          <a:ext cx="7344816" cy="3751454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7920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612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91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2519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비교요소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오버로딩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 오버라이딩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919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정의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같은 클래스나 상속 관계에서 동일한 이름의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중복 작성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서브 클래스에서 슈퍼 클래스에 있는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메소드와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동일한 이름의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재작성</a:t>
                      </a:r>
                      <a:endParaRPr kumimoji="0" lang="ko-KR" altLang="en-US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814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관계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동일한 클래스 내 혹은 상속 관계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상속 관계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9214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목적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이름이 같은 여러 개의 메소드를 중복 정의하여 사용의 편리성을 향상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슈퍼 클래스에 구현된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메소드를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무시하고 서브 클래스에서 새로운 기능의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메소드를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재정의 하고자 함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8919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조건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이름은 반드시 동일함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메소드의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인자의 개수나 인자의 타입이 달라야 성립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메소드의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이름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인자의 타입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인자의 개수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인자의 리턴 타입 등이 모두 동일하여야 성립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8919"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바인딩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정적 바인딩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컴파일 시에 중복된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중 호출되는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결정</a:t>
                      </a: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동적 바인딩</a:t>
                      </a:r>
                      <a:r>
                        <a:rPr kumimoji="0" lang="en-US" altLang="ko-KR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 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실행 시간에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오버라이딩된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ko-KR" altLang="en-US" sz="12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메소드</a:t>
                      </a:r>
                      <a:r>
                        <a:rPr kumimoji="0" lang="ko-KR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찾아 호출</a:t>
                      </a: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메소드와 추상 클래스</a:t>
            </a:r>
            <a:r>
              <a:rPr lang="en-US" altLang="ko-KR" dirty="0"/>
              <a:t>(abstract)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24036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en-US" altLang="ko-KR" dirty="0"/>
              <a:t>(abstract method)</a:t>
            </a:r>
          </a:p>
          <a:p>
            <a:pPr lvl="1"/>
            <a:r>
              <a:rPr lang="ko-KR" altLang="en-US" dirty="0"/>
              <a:t>선언되어 있으나 구현되어 있지 않은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</a:t>
            </a:r>
            <a:r>
              <a:rPr lang="ko-KR" altLang="en-US" dirty="0"/>
              <a:t> 선언</a:t>
            </a:r>
            <a:endParaRPr lang="en-US" altLang="ko-KR" dirty="0"/>
          </a:p>
          <a:p>
            <a:pPr lvl="2"/>
            <a:r>
              <a:rPr lang="en-US" altLang="ko-KR" dirty="0"/>
              <a:t>abstract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 abstract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getValue</a:t>
            </a:r>
            <a:r>
              <a:rPr lang="en-US" altLang="ko-KR" dirty="0"/>
              <a:t>();</a:t>
            </a:r>
          </a:p>
          <a:p>
            <a:pPr lvl="1"/>
            <a:r>
              <a:rPr lang="ko-KR" altLang="en-US" dirty="0"/>
              <a:t>추상 </a:t>
            </a:r>
            <a:r>
              <a:rPr lang="ko-KR" altLang="en-US" dirty="0" err="1"/>
              <a:t>메소드는</a:t>
            </a:r>
            <a:r>
              <a:rPr lang="ko-KR" altLang="en-US" dirty="0"/>
              <a:t> 서브 클래스에서 </a:t>
            </a:r>
            <a:r>
              <a:rPr lang="ko-KR" altLang="en-US" dirty="0" err="1"/>
              <a:t>오버라이딩하여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ko-KR" altLang="en-US" dirty="0"/>
              <a:t>추상 클래스</a:t>
            </a:r>
            <a:r>
              <a:rPr lang="en-US" altLang="ko-KR" dirty="0"/>
              <a:t>(abstract class)</a:t>
            </a:r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/>
              <a:t>추상 </a:t>
            </a:r>
            <a:r>
              <a:rPr lang="ko-KR" altLang="en-US" dirty="0" err="1"/>
              <a:t>메소드를</a:t>
            </a:r>
            <a:r>
              <a:rPr lang="ko-KR" altLang="en-US" dirty="0"/>
              <a:t> 하나라도 가진 클래스</a:t>
            </a:r>
            <a:endParaRPr lang="en-US" altLang="ko-KR" dirty="0"/>
          </a:p>
          <a:p>
            <a:pPr lvl="2"/>
            <a:r>
              <a:rPr lang="ko-KR" altLang="en-US" dirty="0"/>
              <a:t>클래스 앞에 반드시 </a:t>
            </a:r>
            <a:r>
              <a:rPr lang="en-US" altLang="ko-KR" dirty="0"/>
              <a:t>abstract</a:t>
            </a:r>
            <a:r>
              <a:rPr lang="ko-KR" altLang="en-US" dirty="0"/>
              <a:t>라고 선언해야 함</a:t>
            </a:r>
            <a:endParaRPr lang="en-US" altLang="ko-KR" dirty="0"/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/>
              <a:t>추상 </a:t>
            </a:r>
            <a:r>
              <a:rPr lang="ko-KR" altLang="en-US" dirty="0" err="1"/>
              <a:t>메소드가</a:t>
            </a:r>
            <a:r>
              <a:rPr lang="ko-KR" altLang="en-US" dirty="0"/>
              <a:t> 하나도 없지만 클래스 앞에 </a:t>
            </a:r>
            <a:r>
              <a:rPr lang="en-US" altLang="ko-KR" dirty="0"/>
              <a:t>abstract</a:t>
            </a:r>
            <a:r>
              <a:rPr lang="ko-KR" altLang="en-US" dirty="0"/>
              <a:t>로 선언한 경우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799160" y="4725144"/>
            <a:ext cx="342902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 next;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() { next = null;}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 public void draw() 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r>
              <a:rPr lang="en-US" altLang="ko-KR"/>
              <a:t> </a:t>
            </a:r>
            <a:r>
              <a:rPr lang="ko-KR" altLang="en-US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5313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상속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 상속의 특징</a:t>
            </a:r>
            <a:endParaRPr lang="en-US" altLang="ko-KR" dirty="0"/>
          </a:p>
          <a:p>
            <a:pPr lvl="1"/>
            <a:r>
              <a:rPr lang="ko-KR" altLang="en-US" dirty="0"/>
              <a:t>다중 상속 지원하지 않음</a:t>
            </a:r>
            <a:endParaRPr lang="en-US" altLang="ko-KR" dirty="0"/>
          </a:p>
          <a:p>
            <a:pPr lvl="2"/>
            <a:r>
              <a:rPr lang="ko-KR" altLang="en-US" dirty="0"/>
              <a:t>다수 개의 클래스를 상속받지 못함</a:t>
            </a:r>
            <a:endParaRPr lang="en-US" altLang="ko-KR" dirty="0"/>
          </a:p>
          <a:p>
            <a:pPr lvl="1"/>
            <a:r>
              <a:rPr lang="ko-KR" altLang="en-US" dirty="0"/>
              <a:t>상속의 횟수는 무제한</a:t>
            </a:r>
            <a:endParaRPr lang="en-US" altLang="ko-KR" dirty="0"/>
          </a:p>
          <a:p>
            <a:pPr lvl="1"/>
            <a:r>
              <a:rPr lang="ko-KR" altLang="en-US" dirty="0"/>
              <a:t>상속의 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상속받음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998942" y="2174007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public class Person {</a:t>
            </a:r>
          </a:p>
          <a:p>
            <a:pPr lvl="1"/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public class Student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Person { // Person</a:t>
            </a:r>
            <a:r>
              <a:rPr lang="ko-KR" altLang="en-US" sz="1400" dirty="0"/>
              <a:t>을 상속받는 클래스 </a:t>
            </a:r>
            <a:r>
              <a:rPr lang="en-US" altLang="ko-KR" sz="1400" dirty="0"/>
              <a:t>Student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Student { // Student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 </a:t>
            </a:r>
            <a:r>
              <a:rPr lang="ko-KR" altLang="en-US" dirty="0"/>
              <a:t>가지 종류의 추상 클래스 사례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9435" y="1455722"/>
            <a:ext cx="4460232" cy="160043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가진 추상 클래스</a:t>
            </a:r>
            <a:endParaRPr lang="en-US" altLang="ko-KR" sz="1400" dirty="0"/>
          </a:p>
          <a:p>
            <a:pPr defTabSz="180000"/>
            <a:endParaRPr lang="en-US" altLang="ko-KR" sz="1400" b="1" dirty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 { // </a:t>
            </a:r>
            <a:r>
              <a:rPr lang="ko-KR" altLang="en-US" sz="1400" dirty="0"/>
              <a:t>추상 클래스 선언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 next;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() { next = null; }</a:t>
            </a:r>
          </a:p>
          <a:p>
            <a:pPr defTabSz="180000"/>
            <a:r>
              <a:rPr lang="en-US" altLang="ko-KR" sz="1400" b="1" dirty="0"/>
              <a:t>	abstract 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선언</a:t>
            </a:r>
          </a:p>
          <a:p>
            <a:pPr defTabSz="180000"/>
            <a:r>
              <a:rPr lang="en-US" altLang="ko-KR" sz="1400" b="1" dirty="0"/>
              <a:t>}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1979712" y="3429000"/>
            <a:ext cx="3659679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Person { // </a:t>
            </a:r>
            <a:r>
              <a:rPr lang="ko-KR" altLang="en-US" sz="1400" dirty="0"/>
              <a:t>추상 클래스 선언</a:t>
            </a:r>
          </a:p>
          <a:p>
            <a:pPr defTabSz="180000"/>
            <a:r>
              <a:rPr lang="en-US" altLang="ko-KR" sz="1400" dirty="0"/>
              <a:t>	public String name;</a:t>
            </a:r>
          </a:p>
          <a:p>
            <a:pPr defTabSz="180000"/>
            <a:r>
              <a:rPr lang="en-US" altLang="ko-KR" sz="1400" dirty="0"/>
              <a:t>	public Person(String name) {</a:t>
            </a:r>
          </a:p>
          <a:p>
            <a:pPr defTabSz="180000"/>
            <a:r>
              <a:rPr lang="en-US" altLang="ko-KR" sz="1400" dirty="0"/>
              <a:t>		this.name = name;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name;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95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추상 클래스 특성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추상 클래스의 객체는 생성할 수 없다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추상 클래스 필요성</a:t>
            </a:r>
            <a:endParaRPr lang="en-US" altLang="ko-KR" dirty="0"/>
          </a:p>
          <a:p>
            <a:pPr lvl="1"/>
            <a:r>
              <a:rPr lang="ko-KR" altLang="en-US" dirty="0"/>
              <a:t>계층적 상속 관계를 갖는 클래스 구조를 만들 때</a:t>
            </a:r>
            <a:endParaRPr lang="en-US" altLang="ko-KR" dirty="0"/>
          </a:p>
          <a:p>
            <a:pPr lvl="1"/>
            <a:r>
              <a:rPr lang="ko-KR" altLang="en-US" dirty="0"/>
              <a:t>설계와 구현 분리</a:t>
            </a:r>
            <a:endParaRPr lang="en-US" altLang="ko-KR" dirty="0"/>
          </a:p>
          <a:p>
            <a:pPr lvl="2"/>
            <a:r>
              <a:rPr lang="ko-KR" altLang="en-US" dirty="0"/>
              <a:t>슈퍼 클래스에서는 개념적 특징 정의</a:t>
            </a:r>
            <a:endParaRPr lang="en-US" altLang="ko-KR" dirty="0"/>
          </a:p>
          <a:p>
            <a:pPr lvl="2"/>
            <a:r>
              <a:rPr lang="ko-KR" altLang="en-US" dirty="0"/>
              <a:t>서브 클래스에서 구체적 행위 구현</a:t>
            </a:r>
            <a:endParaRPr lang="en-US" altLang="ko-KR" dirty="0"/>
          </a:p>
          <a:p>
            <a:r>
              <a:rPr lang="ko-KR" altLang="en-US" dirty="0"/>
              <a:t>추상 클래스의 상속</a:t>
            </a:r>
            <a:endParaRPr lang="en-US" altLang="ko-KR" dirty="0"/>
          </a:p>
          <a:p>
            <a:pPr lvl="1"/>
            <a:r>
              <a:rPr lang="ko-KR" altLang="en-US" dirty="0"/>
              <a:t>추상 클래스를 상속받아</a:t>
            </a:r>
            <a:r>
              <a:rPr lang="en-US" altLang="ko-KR" dirty="0"/>
              <a:t>,</a:t>
            </a:r>
            <a:r>
              <a:rPr lang="ko-KR" altLang="en-US" dirty="0"/>
              <a:t> 추상 </a:t>
            </a:r>
            <a:r>
              <a:rPr lang="ko-KR" altLang="en-US" dirty="0" err="1"/>
              <a:t>메소드를</a:t>
            </a:r>
            <a:r>
              <a:rPr lang="ko-KR" altLang="en-US" dirty="0"/>
              <a:t> 구현하지 않으면 서브 클래스도 추상 클래스 됨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서브 클래스도 </a:t>
            </a:r>
            <a:r>
              <a:rPr lang="en-US" altLang="ko-KR" dirty="0"/>
              <a:t>abstract</a:t>
            </a:r>
            <a:r>
              <a:rPr lang="ko-KR" altLang="en-US" dirty="0"/>
              <a:t>로 선언할 필요</a:t>
            </a:r>
            <a:endParaRPr lang="en-US" altLang="ko-KR" dirty="0"/>
          </a:p>
          <a:p>
            <a:pPr lvl="1"/>
            <a:r>
              <a:rPr lang="ko-KR" altLang="en-US" dirty="0"/>
              <a:t>서브 클래스에서 추상 </a:t>
            </a:r>
            <a:r>
              <a:rPr lang="ko-KR" altLang="en-US" dirty="0" err="1"/>
              <a:t>메소드를</a:t>
            </a:r>
            <a:r>
              <a:rPr lang="ko-KR" altLang="en-US" dirty="0"/>
              <a:t> 구현하면 서브 클래스는 추상 클래스가 되지 않음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</a:t>
            </a:r>
            <a:r>
              <a:rPr lang="ko-KR" altLang="en-US" dirty="0" err="1"/>
              <a:t>인스턴스</a:t>
            </a:r>
            <a:r>
              <a:rPr lang="ko-KR" altLang="en-US" dirty="0"/>
              <a:t> 생성 불가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484784"/>
            <a:ext cx="8064896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 { // </a:t>
            </a:r>
            <a:r>
              <a:rPr lang="ko-KR" altLang="en-US" sz="1400" dirty="0"/>
              <a:t>추상 클래스 선언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 next;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() { next = null; 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abstract</a:t>
            </a:r>
            <a:r>
              <a:rPr lang="en-US" altLang="ko-KR" sz="1400" dirty="0"/>
              <a:t> public void draw();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선언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DObject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DObject</a:t>
            </a:r>
            <a:r>
              <a:rPr lang="en-US" altLang="ko-KR" sz="1400" b="1" dirty="0"/>
              <a:t>(); </a:t>
            </a:r>
            <a:r>
              <a:rPr lang="en-US" altLang="ko-KR" sz="1400" dirty="0"/>
              <a:t>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, </a:t>
            </a:r>
            <a:r>
              <a:rPr lang="ko-KR" altLang="en-US" sz="1400" dirty="0"/>
              <a:t>추상 클래스 </a:t>
            </a:r>
            <a:r>
              <a:rPr lang="en-US" altLang="ko-KR" sz="1400" dirty="0" err="1"/>
              <a:t>DObject</a:t>
            </a:r>
            <a:r>
              <a:rPr lang="ko-KR" altLang="en-US" sz="1400" dirty="0"/>
              <a:t>의 </a:t>
            </a:r>
            <a:r>
              <a:rPr lang="ko-KR" altLang="en-US" sz="1400" dirty="0" err="1"/>
              <a:t>인스턴스를</a:t>
            </a:r>
            <a:r>
              <a:rPr lang="ko-KR" altLang="en-US" sz="1400" dirty="0"/>
              <a:t>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obj.draw</a:t>
            </a:r>
            <a:r>
              <a:rPr lang="en-US" altLang="ko-KR" sz="1400" dirty="0"/>
              <a:t>(); // </a:t>
            </a:r>
            <a:r>
              <a:rPr lang="ko-KR" altLang="en-US" sz="1400" dirty="0"/>
              <a:t>컴파일 오류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361" y="4869160"/>
            <a:ext cx="7077075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자유형 5"/>
          <p:cNvSpPr/>
          <p:nvPr/>
        </p:nvSpPr>
        <p:spPr>
          <a:xfrm>
            <a:off x="303147" y="3781425"/>
            <a:ext cx="954153" cy="1218152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클래스의 활용 예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4348" y="4857760"/>
            <a:ext cx="2571768" cy="101566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Line extends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draw() {</a:t>
            </a:r>
          </a:p>
          <a:p>
            <a:pPr defTabSz="180000"/>
            <a:r>
              <a:rPr lang="en-US" altLang="ko-KR" sz="1200" b="1" dirty="0"/>
              <a:t>		 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(“Line”);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500430" y="4857760"/>
            <a:ext cx="2571666" cy="101566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extends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draw() {</a:t>
            </a:r>
          </a:p>
          <a:p>
            <a:pPr defTabSz="180000"/>
            <a:r>
              <a:rPr lang="en-US" altLang="ko-KR" sz="1200" b="1" dirty="0"/>
              <a:t>		 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(“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”);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6215074" y="4857760"/>
            <a:ext cx="2631233" cy="101566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class Circle extends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/>
              <a:t>public void draw() {</a:t>
            </a:r>
          </a:p>
          <a:p>
            <a:pPr defTabSz="180000"/>
            <a:r>
              <a:rPr lang="en-US" altLang="ko-KR" sz="1200" b="1" dirty="0"/>
              <a:t>		 </a:t>
            </a:r>
            <a:r>
              <a:rPr lang="en-US" altLang="ko-KR" sz="1200" b="1" dirty="0" err="1"/>
              <a:t>System.out.println</a:t>
            </a:r>
            <a:r>
              <a:rPr lang="en-US" altLang="ko-KR" sz="1200" b="1" dirty="0"/>
              <a:t>(“Circle”);</a:t>
            </a:r>
          </a:p>
          <a:p>
            <a:pPr defTabSz="180000"/>
            <a:r>
              <a:rPr lang="en-US" altLang="ko-KR" sz="1200" b="1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cxnSp>
        <p:nvCxnSpPr>
          <p:cNvPr id="9" name="꺾인 연결선 8"/>
          <p:cNvCxnSpPr>
            <a:stCxn id="5" idx="0"/>
          </p:cNvCxnSpPr>
          <p:nvPr/>
        </p:nvCxnSpPr>
        <p:spPr>
          <a:xfrm rot="5400000" flipH="1" flipV="1">
            <a:off x="3051049" y="3122495"/>
            <a:ext cx="684448" cy="278608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꺾인 연결선 9"/>
          <p:cNvCxnSpPr>
            <a:stCxn id="6" idx="0"/>
          </p:cNvCxnSpPr>
          <p:nvPr/>
        </p:nvCxnSpPr>
        <p:spPr>
          <a:xfrm rot="5400000" flipH="1" flipV="1">
            <a:off x="4444065" y="4515512"/>
            <a:ext cx="684447" cy="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7" idx="0"/>
          </p:cNvCxnSpPr>
          <p:nvPr/>
        </p:nvCxnSpPr>
        <p:spPr>
          <a:xfrm rot="16200000" flipV="1">
            <a:off x="5816279" y="3143347"/>
            <a:ext cx="684448" cy="2744377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71868" y="2786058"/>
            <a:ext cx="2643206" cy="1200329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>
                <a:solidFill>
                  <a:srgbClr val="FF0000"/>
                </a:solidFill>
              </a:rPr>
              <a:t>abstract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 next;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</a:t>
            </a:r>
            <a:r>
              <a:rPr lang="en-US" altLang="ko-KR" sz="1200" dirty="0" err="1"/>
              <a:t>DObject</a:t>
            </a:r>
            <a:r>
              <a:rPr lang="en-US" altLang="ko-KR" sz="1200" dirty="0"/>
              <a:t>() { next = null;}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dirty="0">
                <a:solidFill>
                  <a:srgbClr val="FF0000"/>
                </a:solidFill>
              </a:rPr>
              <a:t>abstract public void draw();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grpSp>
        <p:nvGrpSpPr>
          <p:cNvPr id="15" name="그룹 14"/>
          <p:cNvGrpSpPr/>
          <p:nvPr/>
        </p:nvGrpSpPr>
        <p:grpSpPr>
          <a:xfrm>
            <a:off x="5143504" y="249021"/>
            <a:ext cx="3857652" cy="2786082"/>
            <a:chOff x="4429124" y="177583"/>
            <a:chExt cx="3857652" cy="2786082"/>
          </a:xfrm>
        </p:grpSpPr>
        <p:sp>
          <p:nvSpPr>
            <p:cNvPr id="13" name="TextBox 12"/>
            <p:cNvSpPr txBox="1"/>
            <p:nvPr/>
          </p:nvSpPr>
          <p:spPr>
            <a:xfrm>
              <a:off x="4714876" y="785794"/>
              <a:ext cx="3286148" cy="1569660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defTabSz="180000"/>
              <a:r>
                <a:rPr lang="en-US" altLang="ko-KR" sz="1200" dirty="0"/>
                <a:t>class </a:t>
              </a:r>
              <a:r>
                <a:rPr lang="en-US" altLang="ko-KR" sz="1200" dirty="0" err="1"/>
                <a:t>DObject</a:t>
              </a:r>
              <a:r>
                <a:rPr lang="en-US" altLang="ko-KR" sz="1200" dirty="0"/>
                <a:t> {</a:t>
              </a:r>
            </a:p>
            <a:p>
              <a:pPr defTabSz="180000"/>
              <a:r>
                <a:rPr lang="en-US" altLang="ko-KR" sz="1200" dirty="0"/>
                <a:t>	public </a:t>
              </a:r>
              <a:r>
                <a:rPr lang="en-US" altLang="ko-KR" sz="1200" dirty="0" err="1"/>
                <a:t>DObject</a:t>
              </a:r>
              <a:r>
                <a:rPr lang="en-US" altLang="ko-KR" sz="1200" dirty="0"/>
                <a:t> next;</a:t>
              </a:r>
            </a:p>
            <a:p>
              <a:pPr defTabSz="180000"/>
              <a:endParaRPr lang="en-US" altLang="ko-KR" sz="1200" dirty="0"/>
            </a:p>
            <a:p>
              <a:pPr defTabSz="180000"/>
              <a:r>
                <a:rPr lang="en-US" altLang="ko-KR" sz="1200" dirty="0"/>
                <a:t>	public </a:t>
              </a:r>
              <a:r>
                <a:rPr lang="en-US" altLang="ko-KR" sz="1200" dirty="0" err="1"/>
                <a:t>DObject</a:t>
              </a:r>
              <a:r>
                <a:rPr lang="en-US" altLang="ko-KR" sz="1200" dirty="0"/>
                <a:t>() { next = null;}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b="1" dirty="0"/>
                <a:t> public void draw() {</a:t>
              </a:r>
            </a:p>
            <a:p>
              <a:pPr defTabSz="180000"/>
              <a:r>
                <a:rPr lang="en-US" altLang="ko-KR" sz="1200" b="1" dirty="0"/>
                <a:t>		</a:t>
              </a:r>
              <a:r>
                <a:rPr lang="en-US" altLang="ko-KR" sz="1200" b="1" dirty="0" err="1"/>
                <a:t>System.out.println</a:t>
              </a:r>
              <a:r>
                <a:rPr lang="en-US" altLang="ko-KR" sz="1200" b="1" dirty="0"/>
                <a:t>(“</a:t>
              </a:r>
              <a:r>
                <a:rPr lang="en-US" altLang="ko-KR" sz="1200" b="1" dirty="0" err="1"/>
                <a:t>DObject</a:t>
              </a:r>
              <a:r>
                <a:rPr lang="en-US" altLang="ko-KR" sz="1200" b="1" dirty="0"/>
                <a:t> draw”);</a:t>
              </a:r>
            </a:p>
            <a:p>
              <a:pPr defTabSz="180000"/>
              <a:r>
                <a:rPr lang="en-US" altLang="ko-KR" sz="1200" b="1" dirty="0"/>
                <a:t>	}</a:t>
              </a:r>
            </a:p>
            <a:p>
              <a:pPr defTabSz="180000"/>
              <a:r>
                <a:rPr lang="en-US" altLang="ko-KR" sz="1200" dirty="0"/>
                <a:t>}</a:t>
              </a:r>
              <a:endParaRPr lang="ko-KR" altLang="en-US" sz="1200" dirty="0"/>
            </a:p>
          </p:txBody>
        </p:sp>
        <p:sp>
          <p:nvSpPr>
            <p:cNvPr id="14" name="곱셈 기호 13"/>
            <p:cNvSpPr/>
            <p:nvPr/>
          </p:nvSpPr>
          <p:spPr>
            <a:xfrm>
              <a:off x="4429124" y="177583"/>
              <a:ext cx="3857652" cy="2786082"/>
            </a:xfrm>
            <a:prstGeom prst="mathMultiply">
              <a:avLst>
                <a:gd name="adj1" fmla="val 7956"/>
              </a:avLst>
            </a:prstGeom>
            <a:solidFill>
              <a:srgbClr val="FF0000">
                <a:alpha val="2902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sp>
        <p:nvSpPr>
          <p:cNvPr id="18" name="자유형 17"/>
          <p:cNvSpPr/>
          <p:nvPr/>
        </p:nvSpPr>
        <p:spPr>
          <a:xfrm>
            <a:off x="6292645" y="2426892"/>
            <a:ext cx="922561" cy="798089"/>
          </a:xfrm>
          <a:custGeom>
            <a:avLst/>
            <a:gdLst>
              <a:gd name="connsiteX0" fmla="*/ 943897 w 943897"/>
              <a:gd name="connsiteY0" fmla="*/ 0 h 580104"/>
              <a:gd name="connsiteX1" fmla="*/ 776749 w 943897"/>
              <a:gd name="connsiteY1" fmla="*/ 432620 h 580104"/>
              <a:gd name="connsiteX2" fmla="*/ 0 w 943897"/>
              <a:gd name="connsiteY2" fmla="*/ 580104 h 580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43897" h="580104">
                <a:moveTo>
                  <a:pt x="943897" y="0"/>
                </a:moveTo>
                <a:cubicBezTo>
                  <a:pt x="938981" y="167968"/>
                  <a:pt x="934065" y="335936"/>
                  <a:pt x="776749" y="432620"/>
                </a:cubicBezTo>
                <a:cubicBezTo>
                  <a:pt x="619433" y="529304"/>
                  <a:pt x="309716" y="554704"/>
                  <a:pt x="0" y="580104"/>
                </a:cubicBezTo>
              </a:path>
            </a:pathLst>
          </a:custGeom>
          <a:ln w="28575"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7215206" y="2857496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추상 클래스로 수정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 : </a:t>
            </a:r>
            <a:r>
              <a:rPr lang="ko-KR" altLang="en-US" dirty="0"/>
              <a:t>추상 클래스의</a:t>
            </a:r>
            <a:r>
              <a:rPr lang="en-US" altLang="ko-KR" dirty="0"/>
              <a:t> </a:t>
            </a:r>
            <a:r>
              <a:rPr lang="ko-KR" altLang="en-US" dirty="0"/>
              <a:t>구현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94641" y="2131115"/>
            <a:ext cx="5214974" cy="16312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abstract </a:t>
            </a:r>
            <a:r>
              <a:rPr lang="en-US" altLang="ko-KR" sz="2000" dirty="0"/>
              <a:t>class Calculator {</a:t>
            </a:r>
          </a:p>
          <a:p>
            <a:pPr lvl="1"/>
            <a:r>
              <a:rPr lang="fr-FR" altLang="ko-KR" sz="2000" dirty="0"/>
              <a:t>public </a:t>
            </a:r>
            <a:r>
              <a:rPr lang="fr-FR" altLang="ko-KR" sz="2000" b="1" dirty="0"/>
              <a:t>abstract</a:t>
            </a:r>
            <a:r>
              <a:rPr lang="fr-FR" altLang="ko-KR" sz="2000" dirty="0"/>
              <a:t> int add(int a, int b);</a:t>
            </a:r>
          </a:p>
          <a:p>
            <a:pPr lvl="1"/>
            <a:r>
              <a:rPr lang="en-US" altLang="ko-KR" sz="2000" dirty="0"/>
              <a:t>public </a:t>
            </a:r>
            <a:r>
              <a:rPr lang="en-US" altLang="ko-KR" sz="2000" b="1" dirty="0"/>
              <a:t>abstract</a:t>
            </a:r>
            <a:r>
              <a:rPr lang="en-US" altLang="ko-KR" sz="2000" dirty="0"/>
              <a:t> 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 subtract(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 a, 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 b);</a:t>
            </a:r>
          </a:p>
          <a:p>
            <a:pPr lvl="1"/>
            <a:r>
              <a:rPr lang="en-US" altLang="ko-KR" sz="2000" dirty="0"/>
              <a:t>public </a:t>
            </a:r>
            <a:r>
              <a:rPr lang="en-US" altLang="ko-KR" sz="2000" b="1" dirty="0"/>
              <a:t>abstract</a:t>
            </a:r>
            <a:r>
              <a:rPr lang="en-US" altLang="ko-KR" sz="2000" dirty="0"/>
              <a:t> double average(</a:t>
            </a:r>
            <a:r>
              <a:rPr lang="en-US" altLang="ko-KR" sz="2000" dirty="0" err="1"/>
              <a:t>int</a:t>
            </a:r>
            <a:r>
              <a:rPr lang="en-US" altLang="ko-KR" sz="2000" dirty="0"/>
              <a:t>[] a);</a:t>
            </a:r>
          </a:p>
          <a:p>
            <a:r>
              <a:rPr lang="en-US" altLang="ko-KR" sz="20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9850" y="1484784"/>
            <a:ext cx="74845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다음의 추상 클래스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Calculator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상속받는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GoodCalc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9552" y="1412776"/>
            <a:ext cx="5790468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class </a:t>
            </a:r>
            <a:r>
              <a:rPr lang="en-US" altLang="ko-KR" sz="1600" b="1" dirty="0" err="1"/>
              <a:t>GoodCalc</a:t>
            </a:r>
            <a:r>
              <a:rPr lang="en-US" altLang="ko-KR" sz="1600" b="1" dirty="0"/>
              <a:t> extends Calculator </a:t>
            </a:r>
            <a:r>
              <a:rPr lang="en-US" altLang="ko-KR" sz="1600" dirty="0"/>
              <a:t>{</a:t>
            </a:r>
          </a:p>
          <a:p>
            <a:pPr lvl="1"/>
            <a:r>
              <a:rPr lang="fr-FR" altLang="ko-KR" sz="1600" dirty="0"/>
              <a:t>public int add(int a, int b) {</a:t>
            </a:r>
          </a:p>
          <a:p>
            <a:pPr lvl="1"/>
            <a:r>
              <a:rPr lang="fr-FR" altLang="ko-KR" sz="1600" dirty="0"/>
              <a:t>	return a+b;</a:t>
            </a:r>
          </a:p>
          <a:p>
            <a:pPr lvl="1"/>
            <a:r>
              <a:rPr lang="fr-FR" altLang="ko-KR" sz="1600" dirty="0"/>
              <a:t>}</a:t>
            </a:r>
          </a:p>
          <a:p>
            <a:pPr lvl="1"/>
            <a:r>
              <a:rPr lang="en-US" altLang="ko-KR" sz="1600" dirty="0"/>
              <a:t>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subtract(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a,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b) {</a:t>
            </a:r>
          </a:p>
          <a:p>
            <a:pPr lvl="1"/>
            <a:r>
              <a:rPr lang="en-US" altLang="ko-KR" sz="1600" dirty="0"/>
              <a:t>	return a - b;</a:t>
            </a:r>
          </a:p>
          <a:p>
            <a:pPr lvl="1"/>
            <a:r>
              <a:rPr lang="en-US" altLang="ko-KR" sz="1600" dirty="0"/>
              <a:t>}</a:t>
            </a:r>
          </a:p>
          <a:p>
            <a:pPr lvl="1"/>
            <a:r>
              <a:rPr lang="en-US" altLang="ko-KR" sz="1600" dirty="0"/>
              <a:t>public double average(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[] a) {</a:t>
            </a:r>
          </a:p>
          <a:p>
            <a:pPr lvl="1"/>
            <a:r>
              <a:rPr lang="en-US" altLang="ko-KR" sz="1600" dirty="0"/>
              <a:t>	double sum = 0;</a:t>
            </a:r>
          </a:p>
          <a:p>
            <a:pPr lvl="1"/>
            <a:r>
              <a:rPr lang="en-US" altLang="ko-KR" sz="1600" dirty="0"/>
              <a:t>	for 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= 0;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 &lt; </a:t>
            </a:r>
            <a:r>
              <a:rPr lang="en-US" altLang="ko-KR" sz="1600" dirty="0" err="1"/>
              <a:t>a.length</a:t>
            </a:r>
            <a:r>
              <a:rPr lang="en-US" altLang="ko-KR" sz="1600" dirty="0"/>
              <a:t>; </a:t>
            </a:r>
            <a:r>
              <a:rPr lang="en-US" altLang="ko-KR" sz="1600" dirty="0" err="1"/>
              <a:t>i</a:t>
            </a:r>
            <a:r>
              <a:rPr lang="en-US" altLang="ko-KR" sz="1600" dirty="0"/>
              <a:t>++) </a:t>
            </a:r>
          </a:p>
          <a:p>
            <a:pPr lvl="1"/>
            <a:r>
              <a:rPr lang="en-US" altLang="ko-KR" sz="1600" dirty="0"/>
              <a:t>		sum += a[</a:t>
            </a:r>
            <a:r>
              <a:rPr lang="en-US" altLang="ko-KR" sz="1600" dirty="0" err="1"/>
              <a:t>i</a:t>
            </a:r>
            <a:r>
              <a:rPr lang="en-US" altLang="ko-KR" sz="1600" dirty="0"/>
              <a:t>];</a:t>
            </a:r>
          </a:p>
          <a:p>
            <a:pPr lvl="1"/>
            <a:r>
              <a:rPr lang="en-US" altLang="ko-KR" sz="1600" dirty="0"/>
              <a:t>	return sum/</a:t>
            </a:r>
            <a:r>
              <a:rPr lang="en-US" altLang="ko-KR" sz="1600" dirty="0" err="1"/>
              <a:t>a.length</a:t>
            </a:r>
            <a:r>
              <a:rPr lang="en-US" altLang="ko-KR" sz="1600" dirty="0"/>
              <a:t>;</a:t>
            </a:r>
          </a:p>
          <a:p>
            <a:pPr lvl="1"/>
            <a:r>
              <a:rPr lang="en-US" altLang="ko-KR" sz="1600" dirty="0"/>
              <a:t>}</a:t>
            </a:r>
          </a:p>
          <a:p>
            <a:pPr lvl="1"/>
            <a:r>
              <a:rPr lang="en-US" altLang="ko-KR" sz="1600" dirty="0"/>
              <a:t>public 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lvl="1"/>
            <a:r>
              <a:rPr lang="en-US" altLang="ko-KR" sz="1600" dirty="0"/>
              <a:t>	Calculator c = new </a:t>
            </a:r>
            <a:r>
              <a:rPr lang="en-US" altLang="ko-KR" sz="1600" dirty="0" err="1"/>
              <a:t>GoodCalc</a:t>
            </a:r>
            <a:r>
              <a:rPr lang="en-US" altLang="ko-KR" sz="1600" dirty="0"/>
              <a:t>();</a:t>
            </a:r>
          </a:p>
          <a:p>
            <a:pPr lvl="1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c.add</a:t>
            </a:r>
            <a:r>
              <a:rPr lang="en-US" altLang="ko-KR" sz="1600" dirty="0"/>
              <a:t>(2,3));</a:t>
            </a:r>
          </a:p>
          <a:p>
            <a:pPr lvl="1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c.subtract</a:t>
            </a:r>
            <a:r>
              <a:rPr lang="en-US" altLang="ko-KR" sz="1600" dirty="0"/>
              <a:t>(2,3));</a:t>
            </a:r>
          </a:p>
          <a:p>
            <a:pPr lvl="1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c.average</a:t>
            </a:r>
            <a:r>
              <a:rPr lang="en-US" altLang="ko-KR" sz="1600" dirty="0"/>
              <a:t>(new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[] {2,3,4}));</a:t>
            </a:r>
          </a:p>
          <a:p>
            <a:pPr lvl="1"/>
            <a:r>
              <a:rPr lang="en-US" altLang="ko-KR" sz="1600" dirty="0"/>
              <a:t>}</a:t>
            </a:r>
          </a:p>
          <a:p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16216" y="5506204"/>
            <a:ext cx="489236" cy="92333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</a:p>
          <a:p>
            <a:r>
              <a:rPr lang="en-US" altLang="ko-KR" dirty="0"/>
              <a:t>-1</a:t>
            </a:r>
          </a:p>
          <a:p>
            <a:r>
              <a:rPr lang="en-US" altLang="ko-KR" dirty="0"/>
              <a:t>3.0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 </a:t>
            </a:r>
            <a:r>
              <a:rPr lang="ko-KR" altLang="en-US" dirty="0"/>
              <a:t>정답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실세계의</a:t>
            </a:r>
            <a:r>
              <a:rPr lang="ko-KR" altLang="en-US" dirty="0"/>
              <a:t> 인터페이스와 인터페이스의 필요성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73" y="2420888"/>
            <a:ext cx="8865011" cy="31556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인터페이스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인터페이스</a:t>
            </a:r>
            <a:r>
              <a:rPr lang="en-US" altLang="ko-KR" dirty="0"/>
              <a:t>(interface)</a:t>
            </a:r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메소드가</a:t>
            </a:r>
            <a:r>
              <a:rPr lang="ko-KR" altLang="en-US" dirty="0"/>
              <a:t> 추상 </a:t>
            </a:r>
            <a:r>
              <a:rPr lang="ko-KR" altLang="en-US" dirty="0" err="1"/>
              <a:t>메소드인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1"/>
            <a:r>
              <a:rPr lang="ko-KR" altLang="en-US" dirty="0"/>
              <a:t>인터페이스는 상수와 </a:t>
            </a:r>
            <a:r>
              <a:rPr lang="ko-KR" altLang="en-US" dirty="0" err="1"/>
              <a:t>메소드만</a:t>
            </a:r>
            <a:r>
              <a:rPr lang="en-US" altLang="ko-KR" dirty="0"/>
              <a:t> </a:t>
            </a:r>
            <a:r>
              <a:rPr lang="ko-KR" altLang="en-US" dirty="0"/>
              <a:t>갖는다</a:t>
            </a:r>
            <a:r>
              <a:rPr lang="en-US" altLang="ko-KR" dirty="0"/>
              <a:t>. </a:t>
            </a:r>
            <a:r>
              <a:rPr lang="ko-KR" altLang="en-US" dirty="0"/>
              <a:t>필드는 없음</a:t>
            </a:r>
            <a:endParaRPr lang="en-US" altLang="ko-KR" dirty="0"/>
          </a:p>
          <a:p>
            <a:r>
              <a:rPr lang="ko-KR" altLang="en-US" dirty="0"/>
              <a:t>인터페이스 선언</a:t>
            </a:r>
            <a:endParaRPr lang="en-US" altLang="ko-KR" dirty="0"/>
          </a:p>
          <a:p>
            <a:pPr lvl="1"/>
            <a:r>
              <a:rPr lang="en-US" altLang="ko-KR" dirty="0"/>
              <a:t>interface </a:t>
            </a:r>
            <a:r>
              <a:rPr lang="ko-KR" altLang="en-US" dirty="0"/>
              <a:t>키워드로 선언된 클래스</a:t>
            </a:r>
            <a:endParaRPr lang="en-US" altLang="ko-KR" dirty="0"/>
          </a:p>
          <a:p>
            <a:pPr lvl="1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dirty="0"/>
              <a:t>interface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/>
              <a:t>인터페이스의 특징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선언에 </a:t>
            </a:r>
            <a:r>
              <a:rPr lang="en-US" altLang="ko-KR" dirty="0"/>
              <a:t>abstract </a:t>
            </a:r>
            <a:r>
              <a:rPr lang="ko-KR" altLang="en-US" dirty="0"/>
              <a:t>키워드를 사용하지 않아도 됨</a:t>
            </a:r>
            <a:endParaRPr lang="en-US" altLang="ko-KR" dirty="0"/>
          </a:p>
          <a:p>
            <a:pPr lvl="1"/>
            <a:r>
              <a:rPr lang="ko-KR" altLang="en-US" dirty="0"/>
              <a:t>인터페이스의 </a:t>
            </a:r>
            <a:r>
              <a:rPr lang="ko-KR" altLang="en-US" dirty="0" err="1"/>
              <a:t>메소드</a:t>
            </a:r>
            <a:r>
              <a:rPr lang="ko-KR" altLang="en-US" dirty="0"/>
              <a:t> 속성</a:t>
            </a:r>
            <a:endParaRPr lang="en-US" altLang="ko-KR" dirty="0"/>
          </a:p>
          <a:p>
            <a:pPr lvl="2"/>
            <a:r>
              <a:rPr lang="en-US" altLang="ko-KR" dirty="0"/>
              <a:t>public, static, final</a:t>
            </a:r>
            <a:r>
              <a:rPr lang="ko-KR" altLang="en-US" dirty="0"/>
              <a:t>으로 가정되므로 키워드 생략 가능</a:t>
            </a:r>
            <a:endParaRPr lang="en-US" altLang="ko-KR" dirty="0"/>
          </a:p>
          <a:p>
            <a:pPr lvl="1"/>
            <a:r>
              <a:rPr lang="ko-KR" altLang="en-US" dirty="0"/>
              <a:t>객체 생성 불가</a:t>
            </a:r>
            <a:endParaRPr lang="en-US" altLang="ko-KR" dirty="0"/>
          </a:p>
          <a:p>
            <a:pPr lvl="1"/>
            <a:r>
              <a:rPr lang="ko-KR" altLang="en-US" dirty="0" err="1"/>
              <a:t>레퍼런스</a:t>
            </a:r>
            <a:r>
              <a:rPr lang="ko-KR" altLang="en-US" dirty="0"/>
              <a:t> 변수 타입으로 사용 가능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50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인터페이스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75656" y="1484784"/>
            <a:ext cx="6624736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dirty="0"/>
              <a:t>public </a:t>
            </a:r>
            <a:r>
              <a:rPr lang="en-US" altLang="ko-KR" b="1" dirty="0"/>
              <a:t>interface </a:t>
            </a:r>
            <a:r>
              <a:rPr lang="en-US" altLang="ko-KR" dirty="0"/>
              <a:t>Clock {</a:t>
            </a:r>
          </a:p>
          <a:p>
            <a:pPr defTabSz="180000"/>
            <a:r>
              <a:rPr lang="en-US" altLang="ko-KR" dirty="0"/>
              <a:t>	public static final </a:t>
            </a:r>
            <a:r>
              <a:rPr lang="en-US" altLang="ko-KR" dirty="0" err="1"/>
              <a:t>int</a:t>
            </a:r>
            <a:r>
              <a:rPr lang="en-US" altLang="ko-KR" dirty="0"/>
              <a:t> ONEDAY = 24; // </a:t>
            </a:r>
            <a:r>
              <a:rPr lang="ko-KR" altLang="en-US" dirty="0"/>
              <a:t>상수 필드 선언</a:t>
            </a:r>
          </a:p>
          <a:p>
            <a:pPr defTabSz="180000"/>
            <a:r>
              <a:rPr lang="en-US" altLang="ko-KR" dirty="0"/>
              <a:t>	abstract public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getMinute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abstract public 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getHour</a:t>
            </a:r>
            <a:r>
              <a:rPr lang="en-US" altLang="ko-KR" dirty="0"/>
              <a:t>();</a:t>
            </a:r>
          </a:p>
          <a:p>
            <a:pPr defTabSz="180000"/>
            <a:r>
              <a:rPr lang="en-US" altLang="ko-KR" dirty="0"/>
              <a:t>	abstract void </a:t>
            </a:r>
            <a:r>
              <a:rPr lang="en-US" altLang="ko-KR" dirty="0" err="1"/>
              <a:t>setMinute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i);</a:t>
            </a:r>
          </a:p>
          <a:p>
            <a:pPr defTabSz="180000"/>
            <a:r>
              <a:rPr lang="en-US" altLang="ko-KR" dirty="0"/>
              <a:t>	abstract void </a:t>
            </a:r>
            <a:r>
              <a:rPr lang="en-US" altLang="ko-KR" dirty="0" err="1"/>
              <a:t>setHour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i);</a:t>
            </a:r>
          </a:p>
          <a:p>
            <a:pPr defTabSz="180000"/>
            <a:r>
              <a:rPr lang="en-US" altLang="ko-KR" dirty="0"/>
              <a:t>}</a:t>
            </a:r>
          </a:p>
          <a:p>
            <a:pPr defTabSz="180000"/>
            <a:endParaRPr lang="en-US" altLang="ko-KR" dirty="0"/>
          </a:p>
          <a:p>
            <a:pPr defTabSz="180000"/>
            <a:r>
              <a:rPr lang="en-US" altLang="ko-KR" dirty="0"/>
              <a:t>public </a:t>
            </a:r>
            <a:r>
              <a:rPr lang="en-US" altLang="ko-KR" b="1" dirty="0"/>
              <a:t>interface </a:t>
            </a:r>
            <a:r>
              <a:rPr lang="en-US" altLang="ko-KR" dirty="0"/>
              <a:t>Car 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MAXIMUM_SPEED = 260; // </a:t>
            </a:r>
            <a:r>
              <a:rPr lang="ko-KR" altLang="en-US" dirty="0"/>
              <a:t>상수 필드 선언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moveHandle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degree); // abstract </a:t>
            </a:r>
            <a:r>
              <a:rPr lang="ko-KR" altLang="en-US" dirty="0"/>
              <a:t>생략 가능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changeGear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gear); // public </a:t>
            </a:r>
            <a:r>
              <a:rPr lang="ko-KR" altLang="en-US" dirty="0"/>
              <a:t>생략 가능</a:t>
            </a:r>
          </a:p>
          <a:p>
            <a:pPr defTabSz="180000"/>
            <a:r>
              <a:rPr lang="en-US" altLang="ko-KR" dirty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18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필요성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1972816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인터페이스를 이용하여 다중 상속 구현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클래스는 다중 상속 불가</a:t>
            </a:r>
            <a:endParaRPr lang="en-US" altLang="ko-KR" dirty="0"/>
          </a:p>
          <a:p>
            <a:r>
              <a:rPr lang="ko-KR" altLang="en-US" dirty="0"/>
              <a:t>인터페이스는 명세서와 같음</a:t>
            </a:r>
            <a:endParaRPr lang="en-US" altLang="ko-KR" dirty="0"/>
          </a:p>
          <a:p>
            <a:pPr lvl="1"/>
            <a:r>
              <a:rPr lang="ko-KR" altLang="en-US" dirty="0"/>
              <a:t>구현은 블랙 박스와 같아 인터페이스의 사용자는 구현에 대해 알 필요가 없음</a:t>
            </a:r>
            <a:endParaRPr lang="en-US" altLang="ko-KR" dirty="0"/>
          </a:p>
          <a:p>
            <a:r>
              <a:rPr lang="ko-KR" altLang="en-US" dirty="0"/>
              <a:t>인터페이스만 정의하고 구현을 분리하여</a:t>
            </a:r>
            <a:r>
              <a:rPr lang="en-US" altLang="ko-KR" dirty="0"/>
              <a:t>, </a:t>
            </a:r>
            <a:r>
              <a:rPr lang="ko-KR" altLang="en-US" dirty="0"/>
              <a:t>작업자가 다양한 구현을 할 수 있음</a:t>
            </a:r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17" name="그룹 16"/>
          <p:cNvGrpSpPr/>
          <p:nvPr/>
        </p:nvGrpSpPr>
        <p:grpSpPr>
          <a:xfrm>
            <a:off x="1691680" y="3797199"/>
            <a:ext cx="6048672" cy="2472854"/>
            <a:chOff x="642910" y="2928934"/>
            <a:chExt cx="7000924" cy="3714776"/>
          </a:xfrm>
        </p:grpSpPr>
        <p:sp>
          <p:nvSpPr>
            <p:cNvPr id="4" name="타원 3"/>
            <p:cNvSpPr/>
            <p:nvPr/>
          </p:nvSpPr>
          <p:spPr>
            <a:xfrm>
              <a:off x="642910" y="4214818"/>
              <a:ext cx="1643074" cy="17145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사용자</a:t>
              </a:r>
            </a:p>
          </p:txBody>
        </p:sp>
        <p:sp>
          <p:nvSpPr>
            <p:cNvPr id="5" name="타원 4"/>
            <p:cNvSpPr/>
            <p:nvPr/>
          </p:nvSpPr>
          <p:spPr>
            <a:xfrm>
              <a:off x="3214678" y="4214818"/>
              <a:ext cx="1643074" cy="1714512"/>
            </a:xfrm>
            <a:prstGeom prst="ellipse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인터페이스 </a:t>
              </a:r>
            </a:p>
          </p:txBody>
        </p:sp>
        <p:sp>
          <p:nvSpPr>
            <p:cNvPr id="7" name="타원 6"/>
            <p:cNvSpPr/>
            <p:nvPr/>
          </p:nvSpPr>
          <p:spPr>
            <a:xfrm>
              <a:off x="6000760" y="4929198"/>
              <a:ext cx="1643074" cy="17145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구현</a:t>
              </a:r>
              <a:r>
                <a:rPr lang="en-US" altLang="ko-KR" dirty="0"/>
                <a:t>2</a:t>
              </a:r>
              <a:endParaRPr lang="ko-KR" altLang="en-US" dirty="0"/>
            </a:p>
          </p:txBody>
        </p:sp>
        <p:sp>
          <p:nvSpPr>
            <p:cNvPr id="8" name="타원 7"/>
            <p:cNvSpPr/>
            <p:nvPr/>
          </p:nvSpPr>
          <p:spPr>
            <a:xfrm>
              <a:off x="5929322" y="2928934"/>
              <a:ext cx="1643074" cy="1714512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구현</a:t>
              </a:r>
              <a:r>
                <a:rPr lang="en-US" altLang="ko-KR" dirty="0"/>
                <a:t>1</a:t>
              </a:r>
              <a:endParaRPr lang="ko-KR" altLang="en-US" dirty="0"/>
            </a:p>
          </p:txBody>
        </p:sp>
        <p:cxnSp>
          <p:nvCxnSpPr>
            <p:cNvPr id="10" name="직선 화살표 연결선 9"/>
            <p:cNvCxnSpPr>
              <a:stCxn id="8" idx="2"/>
              <a:endCxn id="5" idx="6"/>
            </p:cNvCxnSpPr>
            <p:nvPr/>
          </p:nvCxnSpPr>
          <p:spPr>
            <a:xfrm rot="10800000" flipV="1">
              <a:off x="4857752" y="3786190"/>
              <a:ext cx="1071570" cy="1285884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화살표 연결선 11"/>
            <p:cNvCxnSpPr>
              <a:stCxn id="7" idx="2"/>
              <a:endCxn id="5" idx="6"/>
            </p:cNvCxnSpPr>
            <p:nvPr/>
          </p:nvCxnSpPr>
          <p:spPr>
            <a:xfrm rot="10800000">
              <a:off x="4857752" y="5072074"/>
              <a:ext cx="1143008" cy="71438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/>
            <p:cNvCxnSpPr>
              <a:stCxn id="4" idx="6"/>
              <a:endCxn id="5" idx="2"/>
            </p:cNvCxnSpPr>
            <p:nvPr/>
          </p:nvCxnSpPr>
          <p:spPr>
            <a:xfrm>
              <a:off x="2285984" y="5072074"/>
              <a:ext cx="928694" cy="158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 rot="18565399">
              <a:off x="4918555" y="4024679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implements</a:t>
              </a:r>
              <a:endParaRPr lang="ko-KR" alt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 rot="1961847">
              <a:off x="5078331" y="5169589"/>
              <a:ext cx="9701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implements</a:t>
              </a:r>
              <a:endParaRPr lang="ko-KR" altLang="en-US" sz="1400" dirty="0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0920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클래스의 객체와 멤버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서브</a:t>
            </a:r>
            <a:r>
              <a:rPr lang="en-US" altLang="ko-KR" dirty="0"/>
              <a:t> </a:t>
            </a:r>
            <a:r>
              <a:rPr lang="ko-KR" altLang="en-US" dirty="0"/>
              <a:t>클래스의 객체와 멤버 접근</a:t>
            </a:r>
            <a:endParaRPr lang="en-US" altLang="ko-KR" dirty="0"/>
          </a:p>
          <a:p>
            <a:pPr lvl="1"/>
            <a:r>
              <a:rPr lang="ko-KR" altLang="en-US" dirty="0"/>
              <a:t>서브</a:t>
            </a:r>
            <a:r>
              <a:rPr lang="en-US" altLang="ko-KR" dirty="0"/>
              <a:t> </a:t>
            </a:r>
            <a:r>
              <a:rPr lang="ko-KR" altLang="en-US" dirty="0"/>
              <a:t>클래스의 객체에는 슈퍼 클래스 멤버 포함</a:t>
            </a:r>
            <a:endParaRPr lang="en-US" altLang="ko-KR" dirty="0"/>
          </a:p>
          <a:p>
            <a:pPr lvl="2"/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상속되지 않음</a:t>
            </a:r>
            <a:endParaRPr lang="en-US" altLang="ko-KR" dirty="0"/>
          </a:p>
          <a:p>
            <a:pPr lvl="3"/>
            <a:r>
              <a:rPr lang="ko-KR" altLang="en-US" dirty="0"/>
              <a:t>서브 클래스에서 직접 접근 불가</a:t>
            </a:r>
            <a:endParaRPr lang="en-US" altLang="ko-KR" dirty="0"/>
          </a:p>
          <a:p>
            <a:pPr lvl="2"/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통해 접근 </a:t>
            </a:r>
            <a:endParaRPr lang="en-US" altLang="ko-KR" dirty="0"/>
          </a:p>
          <a:p>
            <a:pPr lvl="1"/>
            <a:r>
              <a:rPr lang="ko-KR" altLang="en-US" dirty="0"/>
              <a:t>서브 클래스 객체에 슈퍼 클래스 멤버가 포함되므로 슈퍼 클래스 멤버의 접근은 서브 클래스 멤버 접근과 동일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1743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 간에도 상속 가능</a:t>
            </a:r>
            <a:endParaRPr lang="en-US" altLang="ko-KR" dirty="0"/>
          </a:p>
          <a:p>
            <a:pPr lvl="1"/>
            <a:r>
              <a:rPr lang="ko-KR" altLang="en-US" dirty="0"/>
              <a:t>인터페이스</a:t>
            </a:r>
            <a:r>
              <a:rPr lang="en-US" altLang="ko-KR" dirty="0"/>
              <a:t> </a:t>
            </a:r>
            <a:r>
              <a:rPr lang="ko-KR" altLang="en-US" dirty="0"/>
              <a:t>상속하여 확장된 인터페이스 작성 가능</a:t>
            </a:r>
            <a:endParaRPr lang="en-US" altLang="ko-KR" dirty="0"/>
          </a:p>
          <a:p>
            <a:r>
              <a:rPr lang="ko-KR" altLang="en-US" dirty="0"/>
              <a:t>다중 상속 허용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131840" y="2708920"/>
            <a:ext cx="53607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latin typeface="+mj-lt"/>
              </a:rPr>
              <a:t>interface </a:t>
            </a:r>
            <a:r>
              <a:rPr lang="en-US" altLang="ko-KR" sz="1600" b="1" dirty="0" err="1">
                <a:latin typeface="+mj-lt"/>
              </a:rPr>
              <a:t>MobilePhone</a:t>
            </a:r>
            <a:r>
              <a:rPr lang="en-US" altLang="ko-KR" sz="1600" b="1" dirty="0">
                <a:latin typeface="+mj-lt"/>
              </a:rPr>
              <a:t> </a:t>
            </a:r>
            <a:r>
              <a:rPr lang="en-US" altLang="ko-KR" sz="1600" dirty="0">
                <a:latin typeface="+mj-lt"/>
              </a:rPr>
              <a:t>{</a:t>
            </a:r>
          </a:p>
          <a:p>
            <a:pPr lvl="1"/>
            <a:r>
              <a:rPr lang="en-US" altLang="ko-KR" sz="1600" dirty="0">
                <a:latin typeface="+mj-lt"/>
              </a:rPr>
              <a:t>public </a:t>
            </a:r>
            <a:r>
              <a:rPr lang="en-US" altLang="ko-KR" sz="1600" dirty="0" err="1">
                <a:latin typeface="+mj-lt"/>
              </a:rPr>
              <a:t>boolean</a:t>
            </a:r>
            <a:r>
              <a:rPr lang="en-US" altLang="ko-KR" sz="1600" dirty="0">
                <a:latin typeface="+mj-lt"/>
              </a:rPr>
              <a:t> </a:t>
            </a:r>
            <a:r>
              <a:rPr lang="en-US" altLang="ko-KR" sz="1600" dirty="0" err="1">
                <a:latin typeface="+mj-lt"/>
              </a:rPr>
              <a:t>sendCall</a:t>
            </a:r>
            <a:r>
              <a:rPr lang="en-US" altLang="ko-KR" sz="1600" dirty="0">
                <a:latin typeface="+mj-lt"/>
              </a:rPr>
              <a:t>();</a:t>
            </a:r>
          </a:p>
          <a:p>
            <a:pPr lvl="1"/>
            <a:r>
              <a:rPr lang="en-US" altLang="ko-KR" sz="1600" dirty="0">
                <a:latin typeface="+mj-lt"/>
              </a:rPr>
              <a:t>public </a:t>
            </a:r>
            <a:r>
              <a:rPr lang="en-US" altLang="ko-KR" sz="1600" dirty="0" err="1">
                <a:latin typeface="+mj-lt"/>
              </a:rPr>
              <a:t>boolean</a:t>
            </a:r>
            <a:r>
              <a:rPr lang="en-US" altLang="ko-KR" sz="1600" dirty="0">
                <a:latin typeface="+mj-lt"/>
              </a:rPr>
              <a:t> </a:t>
            </a:r>
            <a:r>
              <a:rPr lang="en-US" altLang="ko-KR" sz="1600" dirty="0" err="1">
                <a:latin typeface="+mj-lt"/>
              </a:rPr>
              <a:t>receiveCall</a:t>
            </a:r>
            <a:r>
              <a:rPr lang="en-US" altLang="ko-KR" sz="1600" dirty="0">
                <a:latin typeface="+mj-lt"/>
              </a:rPr>
              <a:t>();</a:t>
            </a:r>
          </a:p>
          <a:p>
            <a:pPr lvl="1"/>
            <a:r>
              <a:rPr lang="en-US" altLang="ko-KR" sz="1600" dirty="0">
                <a:latin typeface="+mj-lt"/>
              </a:rPr>
              <a:t>public </a:t>
            </a:r>
            <a:r>
              <a:rPr lang="en-US" altLang="ko-KR" sz="1600" dirty="0" err="1">
                <a:latin typeface="+mj-lt"/>
              </a:rPr>
              <a:t>boolean</a:t>
            </a:r>
            <a:r>
              <a:rPr lang="en-US" altLang="ko-KR" sz="1600" dirty="0">
                <a:latin typeface="+mj-lt"/>
              </a:rPr>
              <a:t> </a:t>
            </a:r>
            <a:r>
              <a:rPr lang="en-US" altLang="ko-KR" sz="1600" dirty="0" err="1">
                <a:latin typeface="+mj-lt"/>
              </a:rPr>
              <a:t>sendSMS</a:t>
            </a:r>
            <a:r>
              <a:rPr lang="en-US" altLang="ko-KR" sz="1600" dirty="0">
                <a:latin typeface="+mj-lt"/>
              </a:rPr>
              <a:t>();</a:t>
            </a:r>
          </a:p>
          <a:p>
            <a:pPr lvl="1"/>
            <a:r>
              <a:rPr lang="en-US" altLang="ko-KR" sz="1600" dirty="0">
                <a:latin typeface="+mj-lt"/>
              </a:rPr>
              <a:t>public </a:t>
            </a:r>
            <a:r>
              <a:rPr lang="en-US" altLang="ko-KR" sz="1600" dirty="0" err="1">
                <a:latin typeface="+mj-lt"/>
              </a:rPr>
              <a:t>boolean</a:t>
            </a:r>
            <a:r>
              <a:rPr lang="en-US" altLang="ko-KR" sz="1600" dirty="0">
                <a:latin typeface="+mj-lt"/>
              </a:rPr>
              <a:t> </a:t>
            </a:r>
            <a:r>
              <a:rPr lang="en-US" altLang="ko-KR" sz="1600" dirty="0" err="1">
                <a:latin typeface="+mj-lt"/>
              </a:rPr>
              <a:t>receiveSMS</a:t>
            </a:r>
            <a:r>
              <a:rPr lang="en-US" altLang="ko-KR" sz="1600" dirty="0">
                <a:latin typeface="+mj-lt"/>
              </a:rPr>
              <a:t>();</a:t>
            </a:r>
          </a:p>
          <a:p>
            <a:r>
              <a:rPr lang="en-US" altLang="ko-KR" sz="1600" dirty="0">
                <a:latin typeface="+mj-lt"/>
              </a:rPr>
              <a:t>}</a:t>
            </a:r>
          </a:p>
          <a:p>
            <a:endParaRPr lang="ko-KR" altLang="en-US" sz="1600" dirty="0">
              <a:latin typeface="+mj-lt"/>
            </a:endParaRPr>
          </a:p>
          <a:p>
            <a:r>
              <a:rPr lang="en-US" altLang="ko-KR" sz="1600" b="1" dirty="0">
                <a:latin typeface="+mj-lt"/>
              </a:rPr>
              <a:t>interface MP3 </a:t>
            </a:r>
            <a:r>
              <a:rPr lang="en-US" altLang="ko-KR" sz="1600" dirty="0">
                <a:latin typeface="+mj-lt"/>
              </a:rPr>
              <a:t>{</a:t>
            </a:r>
          </a:p>
          <a:p>
            <a:pPr lvl="1"/>
            <a:r>
              <a:rPr lang="en-US" altLang="ko-KR" sz="1600" dirty="0">
                <a:latin typeface="+mj-lt"/>
              </a:rPr>
              <a:t>public void play();</a:t>
            </a:r>
          </a:p>
          <a:p>
            <a:pPr lvl="1"/>
            <a:r>
              <a:rPr lang="en-US" altLang="ko-KR" sz="1600" dirty="0">
                <a:latin typeface="+mj-lt"/>
              </a:rPr>
              <a:t>public void stop();</a:t>
            </a:r>
          </a:p>
          <a:p>
            <a:r>
              <a:rPr lang="en-US" altLang="ko-KR" sz="1600" dirty="0">
                <a:latin typeface="+mj-lt"/>
              </a:rPr>
              <a:t>}</a:t>
            </a:r>
          </a:p>
          <a:p>
            <a:endParaRPr lang="ko-KR" altLang="en-US" sz="1600" dirty="0">
              <a:latin typeface="+mj-lt"/>
            </a:endParaRPr>
          </a:p>
          <a:p>
            <a:r>
              <a:rPr lang="en-US" altLang="ko-KR" sz="1600" b="1" dirty="0">
                <a:latin typeface="+mj-lt"/>
              </a:rPr>
              <a:t>interface </a:t>
            </a:r>
            <a:r>
              <a:rPr lang="en-US" altLang="ko-KR" sz="1600" b="1" dirty="0" err="1">
                <a:latin typeface="+mj-lt"/>
              </a:rPr>
              <a:t>MusicPhone</a:t>
            </a:r>
            <a:r>
              <a:rPr lang="en-US" altLang="ko-KR" sz="1600" b="1" dirty="0">
                <a:latin typeface="+mj-lt"/>
              </a:rPr>
              <a:t> extends </a:t>
            </a:r>
            <a:r>
              <a:rPr lang="en-US" altLang="ko-KR" sz="1600" b="1" dirty="0" err="1">
                <a:latin typeface="+mj-lt"/>
              </a:rPr>
              <a:t>MobilePhone</a:t>
            </a:r>
            <a:r>
              <a:rPr lang="en-US" altLang="ko-KR" sz="1600" b="1" dirty="0">
                <a:latin typeface="+mj-lt"/>
              </a:rPr>
              <a:t>, MP3 </a:t>
            </a:r>
            <a:r>
              <a:rPr lang="en-US" altLang="ko-KR" sz="1600" dirty="0">
                <a:latin typeface="+mj-lt"/>
              </a:rPr>
              <a:t>{</a:t>
            </a:r>
          </a:p>
          <a:p>
            <a:pPr lvl="1"/>
            <a:r>
              <a:rPr lang="en-US" altLang="ko-KR" sz="1600" dirty="0">
                <a:latin typeface="+mj-lt"/>
              </a:rPr>
              <a:t>public void playMP3RingTone();</a:t>
            </a:r>
          </a:p>
          <a:p>
            <a:r>
              <a:rPr lang="en-US" altLang="ko-KR" sz="1600" dirty="0">
                <a:latin typeface="+mj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08187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/>
              <a:t>인터페이스 구현</a:t>
            </a:r>
            <a:endParaRPr lang="en-US" altLang="ko-KR"/>
          </a:p>
          <a:p>
            <a:pPr lvl="1"/>
            <a:r>
              <a:rPr lang="en-US" altLang="ko-KR"/>
              <a:t>implements</a:t>
            </a:r>
            <a:r>
              <a:rPr lang="ko-KR" altLang="en-US"/>
              <a:t> 키워드 사용</a:t>
            </a:r>
            <a:endParaRPr lang="en-US" altLang="ko-KR"/>
          </a:p>
          <a:p>
            <a:pPr lvl="1"/>
            <a:r>
              <a:rPr lang="ko-KR" altLang="en-US"/>
              <a:t>여러 개의 인터페이스 동시 구현 가능</a:t>
            </a:r>
            <a:endParaRPr lang="en-US" altLang="ko-KR"/>
          </a:p>
          <a:p>
            <a:pPr lvl="1"/>
            <a:r>
              <a:rPr lang="ko-KR" altLang="en-US"/>
              <a:t>상속과 구현이 동시에 가능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71600" y="3028553"/>
            <a:ext cx="7632848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interface </a:t>
            </a:r>
            <a:r>
              <a:rPr lang="en-US" altLang="ko-KR" sz="1600" b="1" dirty="0" err="1"/>
              <a:t>USBMouseInterface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mouseMove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mouseClick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</a:t>
            </a:r>
            <a:r>
              <a:rPr lang="en-US" altLang="ko-KR" sz="1600" b="1" dirty="0"/>
              <a:t>class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MouseDriver</a:t>
            </a:r>
            <a:r>
              <a:rPr lang="en-US" altLang="ko-KR" sz="1600" dirty="0"/>
              <a:t> </a:t>
            </a:r>
            <a:r>
              <a:rPr lang="en-US" altLang="ko-KR" sz="1600" b="1" dirty="0"/>
              <a:t>implements </a:t>
            </a:r>
            <a:r>
              <a:rPr lang="en-US" altLang="ko-KR" sz="1600" dirty="0" err="1"/>
              <a:t>USBMouseInterface</a:t>
            </a:r>
            <a:r>
              <a:rPr lang="en-US" altLang="ko-KR" sz="1600" dirty="0"/>
              <a:t> { // </a:t>
            </a:r>
            <a:r>
              <a:rPr lang="ko-KR" altLang="en-US" sz="1600" dirty="0"/>
              <a:t>인터페이스 구현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mouseMove</a:t>
            </a:r>
            <a:r>
              <a:rPr lang="en-US" altLang="ko-KR" sz="1600" dirty="0"/>
              <a:t>() { .... }</a:t>
            </a:r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mouseClick</a:t>
            </a:r>
            <a:r>
              <a:rPr lang="en-US" altLang="ko-KR" sz="1600" dirty="0"/>
              <a:t>() { ... 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// </a:t>
            </a:r>
            <a:r>
              <a:rPr lang="ko-KR" altLang="en-US" sz="1600" dirty="0"/>
              <a:t>추가적으로 다른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작성할 수 있다</a:t>
            </a:r>
            <a:r>
              <a:rPr lang="en-US" altLang="ko-KR" sz="1600" dirty="0"/>
              <a:t>.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getStatus</a:t>
            </a:r>
            <a:r>
              <a:rPr lang="en-US" altLang="ko-KR" sz="1600" dirty="0"/>
              <a:t>() { ... }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getButton</a:t>
            </a:r>
            <a:r>
              <a:rPr lang="en-US" altLang="ko-KR" sz="1600" dirty="0"/>
              <a:t>() { ... 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062785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다중 구현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115616" y="1700808"/>
            <a:ext cx="7776864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interface </a:t>
            </a:r>
            <a:r>
              <a:rPr lang="en-US" altLang="ko-KR" sz="1600" b="1" dirty="0" err="1"/>
              <a:t>USBMouseInterface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mouseMove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mouseClick</a:t>
            </a:r>
            <a:r>
              <a:rPr lang="en-US" altLang="ko-KR" sz="1600" dirty="0"/>
              <a:t>();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b="1" dirty="0"/>
              <a:t>interface </a:t>
            </a:r>
            <a:r>
              <a:rPr lang="en-US" altLang="ko-KR" sz="1600" b="1" dirty="0" err="1"/>
              <a:t>RollMouseInterface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/>
              <a:t>	void roll();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</a:t>
            </a:r>
            <a:r>
              <a:rPr lang="en-US" altLang="ko-KR" sz="1600" b="1" dirty="0"/>
              <a:t>class</a:t>
            </a:r>
            <a:r>
              <a:rPr lang="en-US" altLang="ko-KR" sz="1600" dirty="0"/>
              <a:t> </a:t>
            </a:r>
            <a:r>
              <a:rPr lang="en-US" altLang="ko-KR" sz="1600" dirty="0" err="1"/>
              <a:t>MouseDriver</a:t>
            </a:r>
            <a:r>
              <a:rPr lang="en-US" altLang="ko-KR" sz="1600" dirty="0"/>
              <a:t> </a:t>
            </a:r>
            <a:r>
              <a:rPr lang="en-US" altLang="ko-KR" sz="1600" b="1" dirty="0"/>
              <a:t>implements </a:t>
            </a:r>
            <a:r>
              <a:rPr lang="en-US" altLang="ko-KR" sz="1600" dirty="0" err="1"/>
              <a:t>RollMouseInterface</a:t>
            </a:r>
            <a:r>
              <a:rPr lang="en-US" altLang="ko-KR" sz="1600" dirty="0"/>
              <a:t> , </a:t>
            </a:r>
            <a:r>
              <a:rPr lang="en-US" altLang="ko-KR" sz="1600" dirty="0" err="1"/>
              <a:t>USBMouseInterface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mouseMove</a:t>
            </a:r>
            <a:r>
              <a:rPr lang="en-US" altLang="ko-KR" sz="1600" dirty="0"/>
              <a:t>() { .... }</a:t>
            </a:r>
          </a:p>
          <a:p>
            <a:pPr defTabSz="180000"/>
            <a:r>
              <a:rPr lang="en-US" altLang="ko-KR" sz="1600" dirty="0"/>
              <a:t>	void </a:t>
            </a:r>
            <a:r>
              <a:rPr lang="en-US" altLang="ko-KR" sz="1600" dirty="0" err="1"/>
              <a:t>mouseClick</a:t>
            </a:r>
            <a:r>
              <a:rPr lang="en-US" altLang="ko-KR" sz="1600" dirty="0"/>
              <a:t>() { ... }</a:t>
            </a:r>
          </a:p>
          <a:p>
            <a:pPr defTabSz="180000"/>
            <a:r>
              <a:rPr lang="en-US" altLang="ko-KR" sz="1600" dirty="0"/>
              <a:t>	void roll() { ... 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// </a:t>
            </a:r>
            <a:r>
              <a:rPr lang="ko-KR" altLang="en-US" sz="1600" dirty="0"/>
              <a:t>추가적으로 다른 </a:t>
            </a:r>
            <a:r>
              <a:rPr lang="ko-KR" altLang="en-US" sz="1600" dirty="0" err="1"/>
              <a:t>메소드를</a:t>
            </a:r>
            <a:r>
              <a:rPr lang="ko-KR" altLang="en-US" sz="1600" dirty="0"/>
              <a:t> 작성할 수 있다</a:t>
            </a:r>
            <a:r>
              <a:rPr lang="en-US" altLang="ko-KR" sz="1600" dirty="0"/>
              <a:t>.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getStatus</a:t>
            </a:r>
            <a:r>
              <a:rPr lang="en-US" altLang="ko-KR" sz="1600" dirty="0"/>
              <a:t>() { ... }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</a:t>
            </a:r>
            <a:r>
              <a:rPr lang="en-US" altLang="ko-KR" sz="1600" dirty="0" err="1"/>
              <a:t>getButton</a:t>
            </a:r>
            <a:r>
              <a:rPr lang="en-US" altLang="ko-KR" sz="1600" dirty="0"/>
              <a:t>() { ... }</a:t>
            </a:r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042127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클래스와 인터페이스 비교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5736372"/>
              </p:ext>
            </p:extLst>
          </p:nvPr>
        </p:nvGraphicFramePr>
        <p:xfrm>
          <a:off x="1043608" y="1772816"/>
          <a:ext cx="6768752" cy="2035875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1171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515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36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</a:rPr>
                        <a:t>비교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</a:rPr>
                        <a:t>내용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92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</a:rPr>
                        <a:t>추상 클래스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"/>
                      </a:pPr>
                      <a:r>
                        <a:rPr lang="ko-KR" altLang="en-US" sz="1200" kern="0" spc="0">
                          <a:effectLst/>
                        </a:rPr>
                        <a:t>일반 메소드 포함 가능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"/>
                      </a:pPr>
                      <a:r>
                        <a:rPr lang="ko-KR" altLang="en-US" sz="1200" kern="0" spc="0">
                          <a:effectLst/>
                        </a:rPr>
                        <a:t>상수</a:t>
                      </a:r>
                      <a:r>
                        <a:rPr lang="en-US" altLang="ko-KR" sz="1200" kern="0" spc="0">
                          <a:effectLst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</a:rPr>
                        <a:t>변수 포함 가능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"/>
                      </a:pPr>
                      <a:r>
                        <a:rPr lang="ko-KR" altLang="en-US" sz="1200" kern="0" spc="0">
                          <a:effectLst/>
                        </a:rPr>
                        <a:t>모든 서브 클래스에 공통된 메소드가 있는 경우는 추상 클래스가 적합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923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</a:rPr>
                        <a:t>인터페이스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"/>
                      </a:pPr>
                      <a:r>
                        <a:rPr lang="ko-KR" altLang="en-US" sz="1200" kern="0" spc="0" dirty="0">
                          <a:effectLst/>
                        </a:rPr>
                        <a:t>모든 </a:t>
                      </a:r>
                      <a:r>
                        <a:rPr lang="ko-KR" altLang="en-US" sz="1200" kern="0" spc="0" dirty="0" err="1">
                          <a:effectLst/>
                        </a:rPr>
                        <a:t>메소드가</a:t>
                      </a:r>
                      <a:r>
                        <a:rPr lang="ko-KR" altLang="en-US" sz="1200" kern="0" spc="0" dirty="0">
                          <a:effectLst/>
                        </a:rPr>
                        <a:t> 추상 </a:t>
                      </a:r>
                      <a:r>
                        <a:rPr lang="ko-KR" altLang="en-US" sz="1200" kern="0" spc="0" dirty="0" err="1">
                          <a:effectLst/>
                        </a:rPr>
                        <a:t>메소드</a:t>
                      </a:r>
                      <a:endParaRPr lang="ko-KR" altLang="en-US" sz="1200" kern="0" spc="0" dirty="0">
                        <a:effectLst/>
                      </a:endParaRP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"/>
                      </a:pPr>
                      <a:r>
                        <a:rPr lang="ko-KR" altLang="en-US" sz="1200" kern="0" spc="0" dirty="0">
                          <a:effectLst/>
                        </a:rPr>
                        <a:t>상수만 포함 가능</a:t>
                      </a:r>
                    </a:p>
                    <a:p>
                      <a:pPr marL="342900" marR="0" lvl="0" indent="-34290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/>
                        <a:buChar char=""/>
                      </a:pPr>
                      <a:r>
                        <a:rPr lang="ko-KR" altLang="en-US" sz="1200" kern="0" spc="0" dirty="0">
                          <a:effectLst/>
                        </a:rPr>
                        <a:t>다중 상속 지원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4002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예외처리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0407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ko-KR" altLang="en-US" dirty="0"/>
              <a:t>예외</a:t>
            </a:r>
            <a:r>
              <a:rPr lang="en-US" altLang="ko-KR" dirty="0"/>
              <a:t>(Exception)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Exception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650334" y="1251341"/>
            <a:ext cx="7245114" cy="5079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예외는</a:t>
            </a:r>
            <a:r>
              <a:rPr lang="en-US" altLang="ko-KR" sz="1292" dirty="0"/>
              <a:t>… mild</a:t>
            </a:r>
            <a:r>
              <a:rPr lang="ko-KR" altLang="en-US" sz="1292" dirty="0"/>
              <a:t>한 </a:t>
            </a:r>
            <a:r>
              <a:rPr lang="en-US" altLang="ko-KR" sz="1292" dirty="0"/>
              <a:t>error</a:t>
            </a:r>
          </a:p>
          <a:p>
            <a:pPr marL="263776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처리방법</a:t>
            </a:r>
          </a:p>
          <a:p>
            <a:pPr marL="685817" lvl="1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92" dirty="0" err="1"/>
              <a:t>try~catch~finally</a:t>
            </a:r>
            <a:endParaRPr lang="en-US" altLang="ko-KR" sz="1292" dirty="0"/>
          </a:p>
          <a:p>
            <a:pPr marL="1107858" lvl="2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예외의 원인이 현재 실행되는 블록에 있을 경우</a:t>
            </a:r>
            <a:endParaRPr lang="en-US" altLang="ko-KR" sz="1292" dirty="0"/>
          </a:p>
          <a:p>
            <a:pPr marL="1107858" lvl="2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직접 예외를 처리함</a:t>
            </a:r>
            <a:endParaRPr lang="en-US" altLang="ko-KR" sz="1292" dirty="0"/>
          </a:p>
          <a:p>
            <a:pPr marL="1107858" lvl="2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92" dirty="0"/>
              <a:t>try {</a:t>
            </a:r>
            <a:br>
              <a:rPr lang="en-US" altLang="ko-KR" sz="1292" dirty="0"/>
            </a:br>
            <a:r>
              <a:rPr lang="en-US" altLang="ko-KR" sz="1292" dirty="0"/>
              <a:t>	//</a:t>
            </a:r>
            <a:r>
              <a:rPr lang="ko-KR" altLang="en-US" sz="1292" dirty="0"/>
              <a:t>예외가 발생할 가능성이 있는 코드</a:t>
            </a:r>
            <a:br>
              <a:rPr lang="en-US" altLang="ko-KR" sz="1292" dirty="0"/>
            </a:br>
            <a:r>
              <a:rPr lang="en-US" altLang="ko-KR" sz="1292" dirty="0"/>
              <a:t>}catch(Exception e) {</a:t>
            </a:r>
            <a:br>
              <a:rPr lang="en-US" altLang="ko-KR" sz="1292" dirty="0"/>
            </a:br>
            <a:r>
              <a:rPr lang="en-US" altLang="ko-KR" sz="1292" dirty="0"/>
              <a:t>	//</a:t>
            </a:r>
            <a:r>
              <a:rPr lang="ko-KR" altLang="en-US" sz="1292" dirty="0"/>
              <a:t>예외가 발생했을 때 실행할 코드</a:t>
            </a:r>
            <a:br>
              <a:rPr lang="en-US" altLang="ko-KR" sz="1292" dirty="0"/>
            </a:br>
            <a:r>
              <a:rPr lang="en-US" altLang="ko-KR" sz="1292" dirty="0"/>
              <a:t>}finally {</a:t>
            </a:r>
            <a:br>
              <a:rPr lang="en-US" altLang="ko-KR" sz="1292" dirty="0"/>
            </a:br>
            <a:r>
              <a:rPr lang="en-US" altLang="ko-KR" sz="1292" dirty="0"/>
              <a:t>	//</a:t>
            </a:r>
            <a:r>
              <a:rPr lang="ko-KR" altLang="en-US" sz="1292" dirty="0"/>
              <a:t>반드시 실행해야 할 코드</a:t>
            </a:r>
            <a:br>
              <a:rPr lang="en-US" altLang="ko-KR" sz="1292" dirty="0"/>
            </a:br>
            <a:r>
              <a:rPr lang="ko-KR" altLang="en-US" sz="1292" dirty="0"/>
              <a:t>	</a:t>
            </a:r>
            <a:r>
              <a:rPr lang="en-US" altLang="ko-KR" sz="1292" dirty="0"/>
              <a:t>//</a:t>
            </a:r>
            <a:r>
              <a:rPr lang="ko-KR" altLang="en-US" sz="1292" dirty="0"/>
              <a:t>자원 반납</a:t>
            </a:r>
            <a:br>
              <a:rPr lang="en-US" altLang="ko-KR" sz="1292" dirty="0"/>
            </a:br>
            <a:r>
              <a:rPr lang="en-US" altLang="ko-KR" sz="1292" dirty="0"/>
              <a:t>}</a:t>
            </a:r>
          </a:p>
          <a:p>
            <a:pPr marL="685817" lvl="1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92" dirty="0"/>
              <a:t>throws</a:t>
            </a:r>
          </a:p>
          <a:p>
            <a:pPr marL="1107858" lvl="2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예외의 원인이 그 메서드를 호출하는 호출자에게 있을 경우</a:t>
            </a:r>
            <a:endParaRPr lang="en-US" altLang="ko-KR" sz="1292" dirty="0"/>
          </a:p>
          <a:p>
            <a:pPr marL="1107858" lvl="2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예외발생시 예외가 발생했음을 메서드 호출자에게 통지해줌</a:t>
            </a:r>
            <a:endParaRPr lang="en-US" altLang="ko-KR" sz="1292" dirty="0"/>
          </a:p>
          <a:p>
            <a:pPr marL="1107858" lvl="2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메서드 선언부에 </a:t>
            </a:r>
            <a:r>
              <a:rPr lang="en-US" altLang="ko-KR" sz="1292" dirty="0"/>
              <a:t>throws </a:t>
            </a:r>
            <a:r>
              <a:rPr lang="ko-KR" altLang="en-US" sz="1292" dirty="0"/>
              <a:t>절</a:t>
            </a:r>
            <a:r>
              <a:rPr lang="en-US" altLang="ko-KR" sz="1292" dirty="0"/>
              <a:t> </a:t>
            </a:r>
            <a:r>
              <a:rPr lang="ko-KR" altLang="en-US" sz="1292" dirty="0"/>
              <a:t>사용</a:t>
            </a:r>
            <a:endParaRPr lang="en-US" altLang="ko-KR" sz="1292" dirty="0"/>
          </a:p>
          <a:p>
            <a:pPr marL="263776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사용자 정의 예외</a:t>
            </a:r>
            <a:endParaRPr lang="en-US" altLang="ko-KR" sz="1292" dirty="0"/>
          </a:p>
          <a:p>
            <a:pPr marL="529629" lvl="1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92" dirty="0"/>
              <a:t>Exception </a:t>
            </a:r>
            <a:r>
              <a:rPr lang="ko-KR" altLang="en-US" sz="1292" dirty="0"/>
              <a:t>또는 그 하위 예외 클래스를 상속받아 구현 함</a:t>
            </a:r>
            <a:endParaRPr lang="en-US" altLang="ko-KR" sz="1292" dirty="0"/>
          </a:p>
          <a:p>
            <a:pPr marL="263776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예외를</a:t>
            </a:r>
            <a:r>
              <a:rPr lang="en-US" altLang="ko-KR" sz="1292" dirty="0"/>
              <a:t> </a:t>
            </a:r>
            <a:r>
              <a:rPr lang="ko-KR" altLang="en-US" sz="1292" dirty="0"/>
              <a:t>발생시키고 싶을 때</a:t>
            </a:r>
          </a:p>
          <a:p>
            <a:pPr marL="685817" lvl="1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92" dirty="0"/>
              <a:t>throw</a:t>
            </a:r>
            <a:endParaRPr lang="ko-KR" altLang="en-US" sz="1292" dirty="0"/>
          </a:p>
        </p:txBody>
      </p:sp>
    </p:spTree>
    <p:extLst>
      <p:ext uri="{BB962C8B-B14F-4D97-AF65-F5344CB8AC3E}">
        <p14:creationId xmlns:p14="http://schemas.microsoft.com/office/powerpoint/2010/main" val="25665764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ko-KR" altLang="en-US" dirty="0"/>
              <a:t>예외</a:t>
            </a:r>
            <a:r>
              <a:rPr lang="en-US" altLang="ko-KR" dirty="0"/>
              <a:t>(Exception)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Exception</a:t>
            </a:r>
            <a:endParaRPr lang="ko-KR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5297" y="2166091"/>
            <a:ext cx="6357982" cy="365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직사각형 1"/>
          <p:cNvSpPr/>
          <p:nvPr/>
        </p:nvSpPr>
        <p:spPr>
          <a:xfrm>
            <a:off x="3907311" y="1225876"/>
            <a:ext cx="5037282" cy="19775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92" dirty="0"/>
              <a:t>checked exception</a:t>
            </a:r>
          </a:p>
          <a:p>
            <a:pPr marL="685817" lvl="1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반드시 예외 처리를 해줘야 컴파일이 수행됨</a:t>
            </a:r>
          </a:p>
          <a:p>
            <a:pPr marL="685817" lvl="1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92" dirty="0"/>
              <a:t>unchecked exception</a:t>
            </a:r>
            <a:r>
              <a:rPr lang="ko-KR" altLang="en-US" sz="1292" dirty="0"/>
              <a:t>을 제외한 모든 예외들</a:t>
            </a:r>
            <a:r>
              <a:rPr lang="en-US" altLang="ko-KR" sz="1292" dirty="0"/>
              <a:t>...</a:t>
            </a:r>
          </a:p>
          <a:p>
            <a:pPr marL="263776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92" dirty="0"/>
              <a:t>unchecked exception</a:t>
            </a:r>
          </a:p>
          <a:p>
            <a:pPr marL="685817" lvl="1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예외처리 하지 않아도 컴파일 수행됨</a:t>
            </a:r>
            <a:r>
              <a:rPr lang="en-US" altLang="ko-KR" sz="1292" dirty="0"/>
              <a:t>.</a:t>
            </a:r>
          </a:p>
          <a:p>
            <a:pPr marL="685817" lvl="1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92" dirty="0"/>
              <a:t>실행 시 예외 발생하면 프로그램 비정상 종료될 가능성 있음</a:t>
            </a:r>
          </a:p>
          <a:p>
            <a:pPr marL="685817" lvl="1" indent="-263776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92" dirty="0" err="1"/>
              <a:t>RuntimeException</a:t>
            </a:r>
            <a:r>
              <a:rPr lang="en-US" altLang="ko-KR" sz="1292" dirty="0"/>
              <a:t> </a:t>
            </a:r>
            <a:r>
              <a:rPr lang="ko-KR" altLang="en-US" sz="1292" dirty="0"/>
              <a:t>과 그 하위 예외 클래스들</a:t>
            </a:r>
            <a:r>
              <a:rPr lang="en-US" altLang="ko-KR" sz="1292" dirty="0"/>
              <a:t>...</a:t>
            </a:r>
            <a:endParaRPr lang="ko-KR" altLang="en-US" sz="1292" dirty="0"/>
          </a:p>
        </p:txBody>
      </p:sp>
    </p:spTree>
    <p:extLst>
      <p:ext uri="{BB962C8B-B14F-4D97-AF65-F5344CB8AC3E}">
        <p14:creationId xmlns:p14="http://schemas.microsoft.com/office/powerpoint/2010/main" val="28910195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throws </a:t>
            </a:r>
            <a:r>
              <a:rPr lang="ko-KR" altLang="en-US"/>
              <a:t>와 </a:t>
            </a:r>
            <a:r>
              <a:rPr lang="en-US" altLang="ko-KR"/>
              <a:t>try~catch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Exception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353723" y="1565103"/>
            <a:ext cx="3716471" cy="4141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import java.io.*;</a:t>
            </a:r>
          </a:p>
          <a:p>
            <a:pPr defTabSz="844073">
              <a:spcBef>
                <a:spcPct val="20000"/>
              </a:spcBef>
            </a:pPr>
            <a:endParaRPr lang="en-US" altLang="ko-KR" sz="1015" dirty="0">
              <a:solidFill>
                <a:prstClr val="black"/>
              </a:solidFill>
              <a:latin typeface="Consolas" panose="020B0609020204030204" pitchFamily="49" charset="0"/>
              <a:ea typeface="휴먼모음T"/>
              <a:cs typeface="Consolas" panose="020B0609020204030204" pitchFamily="49" charset="0"/>
            </a:endParaRP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public class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ExceptionExample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public static void main(String[]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args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b="1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read();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String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= "abc.txt";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try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b="1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read(</a:t>
            </a:r>
            <a:r>
              <a:rPr lang="en-US" altLang="ko-KR" sz="1015" b="1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015" b="1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 catch (</a:t>
            </a:r>
            <a:r>
              <a:rPr lang="en-US" altLang="ko-KR" sz="1015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FileNotFoundException</a:t>
            </a: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e)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e.printStackTrace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 catch (</a:t>
            </a:r>
            <a:r>
              <a:rPr lang="en-US" altLang="ko-KR" sz="1015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IOException</a:t>
            </a: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e)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e.printStackTrace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/*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Catch 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블록을 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catch(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FileNotFoundException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|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IOException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e) 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으로 할 수도 있지만 그럴 경우에는 두 예외가 상속관계가 있으면 안된다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 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그래서 이 예제에서는 멀티 캐치를 사용할 수 없다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*/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}//end main</a:t>
            </a:r>
          </a:p>
          <a:p>
            <a:pPr defTabSz="844073">
              <a:spcBef>
                <a:spcPct val="20000"/>
              </a:spcBef>
            </a:pPr>
            <a:endParaRPr lang="en-US" altLang="ko-KR" sz="1015" dirty="0">
              <a:solidFill>
                <a:prstClr val="black"/>
              </a:solidFill>
              <a:latin typeface="Consolas" panose="020B0609020204030204" pitchFamily="49" charset="0"/>
              <a:ea typeface="휴먼모음T"/>
              <a:cs typeface="Consolas" panose="020B0609020204030204" pitchFamily="49" charset="0"/>
            </a:endParaRPr>
          </a:p>
          <a:p>
            <a:pPr defTabSz="844073">
              <a:spcBef>
                <a:spcPct val="20000"/>
              </a:spcBef>
            </a:pPr>
            <a:endParaRPr lang="ko-KR" altLang="en-US" sz="1292" dirty="0">
              <a:solidFill>
                <a:prstClr val="black">
                  <a:lumMod val="85000"/>
                  <a:lumOff val="15000"/>
                </a:prst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239655" y="1842156"/>
            <a:ext cx="4580816" cy="4184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public static void read(String </a:t>
            </a:r>
            <a:r>
              <a:rPr lang="en-US" altLang="ko-KR" sz="1015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 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throws </a:t>
            </a:r>
            <a:r>
              <a:rPr lang="en-US" altLang="ko-KR" sz="1015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IOException</a:t>
            </a: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, </a:t>
            </a:r>
            <a:r>
              <a:rPr lang="en-US" altLang="ko-KR" sz="1015" dirty="0" err="1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FileNotFoundException</a:t>
            </a:r>
            <a:r>
              <a:rPr lang="en-US" altLang="ko-KR" sz="1015" dirty="0">
                <a:solidFill>
                  <a:srgbClr val="0070C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FileReader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in = new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FileReader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BufferedReader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= new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BufferedReader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(in);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br.readLine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</a:t>
            </a:r>
          </a:p>
          <a:p>
            <a:pPr defTabSz="844073">
              <a:spcBef>
                <a:spcPct val="20000"/>
              </a:spcBef>
            </a:pPr>
            <a:endParaRPr lang="en-US" altLang="ko-KR" sz="1015" dirty="0">
              <a:solidFill>
                <a:prstClr val="black"/>
              </a:solidFill>
              <a:latin typeface="Consolas" panose="020B0609020204030204" pitchFamily="49" charset="0"/>
              <a:ea typeface="휴먼모음T"/>
              <a:cs typeface="Consolas" panose="020B0609020204030204" pitchFamily="49" charset="0"/>
            </a:endParaRP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public static void read()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String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= "abc1.txt";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try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FileReader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in = new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FileReader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fileName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BufferedReader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= new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BufferedReader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(in);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br.readLine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 catch (</a:t>
            </a:r>
            <a:r>
              <a:rPr lang="en-US" altLang="ko-KR" sz="1015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FileNotFoundException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015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fe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//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fe.printStackTrace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파일이 존재하지 않습니다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 catch (</a:t>
            </a:r>
            <a:r>
              <a:rPr lang="en-US" altLang="ko-KR" sz="1015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IOException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015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//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ioe.printStackTrace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예기치 않은 예외입니다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}//end class</a:t>
            </a:r>
            <a:endParaRPr lang="ko-KR" altLang="en-US" sz="1662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D78280-37DA-48C1-92F2-B46F23BF0187}"/>
              </a:ext>
            </a:extLst>
          </p:cNvPr>
          <p:cNvSpPr txBox="1"/>
          <p:nvPr/>
        </p:nvSpPr>
        <p:spPr>
          <a:xfrm>
            <a:off x="323778" y="5877272"/>
            <a:ext cx="36027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자바 프로젝트 안에 </a:t>
            </a:r>
            <a:endParaRPr lang="en-US" altLang="ko-KR" dirty="0"/>
          </a:p>
          <a:p>
            <a:r>
              <a:rPr lang="en-US" altLang="ko-KR" dirty="0"/>
              <a:t>abc.txt, abc1.txt </a:t>
            </a:r>
            <a:r>
              <a:rPr lang="ko-KR" altLang="en-US" dirty="0"/>
              <a:t>파일이 있어야함</a:t>
            </a:r>
          </a:p>
        </p:txBody>
      </p:sp>
    </p:spTree>
    <p:extLst>
      <p:ext uri="{BB962C8B-B14F-4D97-AF65-F5344CB8AC3E}">
        <p14:creationId xmlns:p14="http://schemas.microsoft.com/office/powerpoint/2010/main" val="35874738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/>
              <a:t>사용자정의 예외와 </a:t>
            </a:r>
            <a:r>
              <a:rPr lang="en-US" altLang="ko-KR"/>
              <a:t>throw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Exception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18583" y="1368464"/>
            <a:ext cx="5229416" cy="3434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public class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MemberDAO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public void insert(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MemberVO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member) </a:t>
            </a:r>
            <a:r>
              <a:rPr lang="en-US" altLang="ko-KR" sz="1015" b="1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throws </a:t>
            </a:r>
            <a:r>
              <a:rPr lang="en-US" altLang="ko-KR" sz="1015" b="1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DuplicateKeyException</a:t>
            </a:r>
            <a:r>
              <a:rPr lang="en-US" altLang="ko-KR" sz="1015" b="1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고객정보를 저장합니다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(member.name +"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님의 정보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");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//</a:t>
            </a:r>
            <a:r>
              <a:rPr lang="ko-KR" altLang="en-US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디비에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홍길동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/011-234-5678 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정보가 있다고 치고</a:t>
            </a:r>
          </a:p>
          <a:p>
            <a:pPr defTabSz="844073">
              <a:spcBef>
                <a:spcPct val="20000"/>
              </a:spcBef>
            </a:pP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if("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홍길동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".equals(member.name) &amp;&amp; 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    "011-234-5678".equals(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member.phone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))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//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이 경우에는 </a:t>
            </a:r>
            <a:r>
              <a:rPr lang="ko-KR" altLang="en-US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디비에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이미 정보가 있는 경우입니다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//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예외를 발생시켜 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insert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메서드를 호출한 곳으로</a:t>
            </a:r>
          </a:p>
          <a:p>
            <a:pPr defTabSz="844073">
              <a:spcBef>
                <a:spcPct val="20000"/>
              </a:spcBef>
            </a:pP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//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데이터가 중복됨을 알려줘야 합니다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//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예외를 강제로 발생시킴</a:t>
            </a:r>
          </a:p>
          <a:p>
            <a:pPr defTabSz="844073">
              <a:spcBef>
                <a:spcPct val="20000"/>
              </a:spcBef>
            </a:pP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throw new </a:t>
            </a:r>
            <a:r>
              <a:rPr lang="en-US" altLang="ko-KR" sz="1015" dirty="0" err="1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DuplicateKeyException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데이터가 중복됩니다</a:t>
            </a:r>
            <a:r>
              <a:rPr lang="en-US" altLang="ko-KR" sz="1015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}else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015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데이터베이스 저장되었습니다</a:t>
            </a: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970814" y="2299029"/>
            <a:ext cx="3988135" cy="3247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//</a:t>
            </a:r>
            <a:r>
              <a:rPr lang="ko-KR" altLang="en-US" sz="1015" dirty="0">
                <a:solidFill>
                  <a:prstClr val="black"/>
                </a:solidFill>
                <a:latin typeface="Meiryo"/>
                <a:ea typeface="휴먼모음T"/>
              </a:rPr>
              <a:t>사용자 정의 예외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Meiryo"/>
                <a:ea typeface="휴먼모음T"/>
              </a:rPr>
              <a:t>class </a:t>
            </a:r>
            <a:r>
              <a:rPr lang="en-US" altLang="ko-KR" sz="1015" dirty="0" err="1">
                <a:solidFill>
                  <a:srgbClr val="0070C0"/>
                </a:solidFill>
                <a:latin typeface="Meiryo"/>
                <a:ea typeface="휴먼모음T"/>
              </a:rPr>
              <a:t>DuplicateKeyException</a:t>
            </a:r>
            <a:r>
              <a:rPr lang="en-US" altLang="ko-KR" sz="1015" dirty="0">
                <a:solidFill>
                  <a:srgbClr val="0070C0"/>
                </a:solidFill>
                <a:latin typeface="Meiryo"/>
                <a:ea typeface="휴먼모음T"/>
              </a:rPr>
              <a:t> </a:t>
            </a:r>
            <a:r>
              <a:rPr lang="en-US" altLang="ko-KR" sz="1015" dirty="0">
                <a:solidFill>
                  <a:srgbClr val="FF0000"/>
                </a:solidFill>
                <a:latin typeface="Meiryo"/>
                <a:ea typeface="휴먼모음T"/>
              </a:rPr>
              <a:t>extends Exception </a:t>
            </a:r>
            <a:r>
              <a:rPr lang="en-US" altLang="ko-KR" sz="1015" dirty="0">
                <a:solidFill>
                  <a:srgbClr val="0070C0"/>
                </a:solidFill>
                <a:latin typeface="Meiryo"/>
                <a:ea typeface="휴먼모음T"/>
              </a:rPr>
              <a:t>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Meiryo"/>
                <a:ea typeface="휴먼모음T"/>
              </a:rPr>
              <a:t>    </a:t>
            </a:r>
            <a:r>
              <a:rPr lang="en-US" altLang="ko-KR" sz="1015" dirty="0" err="1">
                <a:solidFill>
                  <a:srgbClr val="0070C0"/>
                </a:solidFill>
                <a:latin typeface="Meiryo"/>
                <a:ea typeface="휴먼모음T"/>
              </a:rPr>
              <a:t>DuplicateKeyException</a:t>
            </a:r>
            <a:r>
              <a:rPr lang="en-US" altLang="ko-KR" sz="1015" dirty="0">
                <a:solidFill>
                  <a:srgbClr val="0070C0"/>
                </a:solidFill>
                <a:latin typeface="Meiryo"/>
                <a:ea typeface="휴먼모음T"/>
              </a:rPr>
              <a:t>(String message)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Meiryo"/>
                <a:ea typeface="휴먼모음T"/>
              </a:rPr>
              <a:t>        super(message);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Meiryo"/>
                <a:ea typeface="휴먼모음T"/>
              </a:rPr>
              <a:t>    }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srgbClr val="0070C0"/>
                </a:solidFill>
                <a:latin typeface="Meiryo"/>
                <a:ea typeface="휴먼모음T"/>
              </a:rPr>
              <a:t>}</a:t>
            </a:r>
          </a:p>
          <a:p>
            <a:pPr defTabSz="844073">
              <a:spcBef>
                <a:spcPct val="20000"/>
              </a:spcBef>
            </a:pPr>
            <a:endParaRPr lang="en-US" altLang="ko-KR" sz="1015" dirty="0">
              <a:solidFill>
                <a:srgbClr val="0070C0"/>
              </a:solidFill>
              <a:latin typeface="Meiryo"/>
              <a:ea typeface="휴먼모음T"/>
            </a:endParaRP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class </a:t>
            </a:r>
            <a:r>
              <a:rPr lang="en-US" altLang="ko-KR" sz="1015" dirty="0" err="1">
                <a:solidFill>
                  <a:prstClr val="black"/>
                </a:solidFill>
                <a:latin typeface="Meiryo"/>
                <a:ea typeface="휴먼모음T"/>
              </a:rPr>
              <a:t>MemberVO</a:t>
            </a: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   String name;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   String phone;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   String address;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   </a:t>
            </a:r>
            <a:r>
              <a:rPr lang="en-US" altLang="ko-KR" sz="1015" dirty="0" err="1">
                <a:solidFill>
                  <a:prstClr val="black"/>
                </a:solidFill>
                <a:latin typeface="Meiryo"/>
                <a:ea typeface="휴먼모음T"/>
              </a:rPr>
              <a:t>MemberVO</a:t>
            </a: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(String name, String phone, String address) 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       this.name = name;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       </a:t>
            </a:r>
            <a:r>
              <a:rPr lang="en-US" altLang="ko-KR" sz="1015" dirty="0" err="1">
                <a:solidFill>
                  <a:prstClr val="black"/>
                </a:solidFill>
                <a:latin typeface="Meiryo"/>
                <a:ea typeface="휴먼모음T"/>
              </a:rPr>
              <a:t>this.phone</a:t>
            </a: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= phone;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       </a:t>
            </a:r>
            <a:r>
              <a:rPr lang="en-US" altLang="ko-KR" sz="1015" dirty="0" err="1">
                <a:solidFill>
                  <a:prstClr val="black"/>
                </a:solidFill>
                <a:latin typeface="Meiryo"/>
                <a:ea typeface="휴먼모음T"/>
              </a:rPr>
              <a:t>this.address</a:t>
            </a: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= address;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    }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015" dirty="0">
                <a:solidFill>
                  <a:prstClr val="black"/>
                </a:solidFill>
                <a:latin typeface="Meiryo"/>
                <a:ea typeface="휴먼모음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3640186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Assertion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509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슈퍼 클래스와 서브 클래스의 객체 관계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89" y="1268761"/>
            <a:ext cx="7762627" cy="5528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67028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Assertion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Assertion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83865" y="1368464"/>
            <a:ext cx="7710395" cy="36713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92" dirty="0"/>
              <a:t>JDK 1.4 </a:t>
            </a:r>
            <a:r>
              <a:rPr lang="ko-KR" altLang="en-US" sz="1292" dirty="0"/>
              <a:t>버전에 추가</a:t>
            </a:r>
          </a:p>
          <a:p>
            <a:r>
              <a:rPr lang="ko-KR" altLang="en-US" sz="1292" dirty="0"/>
              <a:t>에러가 없는 프로그램을 작성하기 위한 하나의 기술</a:t>
            </a:r>
          </a:p>
          <a:p>
            <a:r>
              <a:rPr lang="en-US" altLang="ko-KR" sz="1292" dirty="0"/>
              <a:t>assert </a:t>
            </a:r>
            <a:r>
              <a:rPr lang="en-US" altLang="ko-KR" sz="1292" i="1" dirty="0"/>
              <a:t>Expression</a:t>
            </a:r>
            <a:r>
              <a:rPr lang="en-US" altLang="ko-KR" sz="1292" i="1" baseline="-25000" dirty="0"/>
              <a:t>1</a:t>
            </a:r>
            <a:r>
              <a:rPr lang="en-US" altLang="ko-KR" sz="1292" baseline="-25000" dirty="0"/>
              <a:t> </a:t>
            </a:r>
            <a:r>
              <a:rPr lang="en-US" altLang="ko-KR" sz="1292" dirty="0"/>
              <a:t>;</a:t>
            </a:r>
          </a:p>
          <a:p>
            <a:r>
              <a:rPr lang="en-US" altLang="ko-KR" sz="1292" dirty="0"/>
              <a:t>assert </a:t>
            </a:r>
            <a:r>
              <a:rPr lang="en-US" altLang="ko-KR" sz="1292" i="1" dirty="0"/>
              <a:t>Expression</a:t>
            </a:r>
            <a:r>
              <a:rPr lang="en-US" altLang="ko-KR" sz="1292" i="1" baseline="-25000" dirty="0"/>
              <a:t>1</a:t>
            </a:r>
            <a:r>
              <a:rPr lang="en-US" altLang="ko-KR" sz="1292" dirty="0"/>
              <a:t> : </a:t>
            </a:r>
            <a:r>
              <a:rPr lang="en-US" altLang="ko-KR" sz="1292" i="1" dirty="0"/>
              <a:t>Expression</a:t>
            </a:r>
            <a:r>
              <a:rPr lang="en-US" altLang="ko-KR" sz="1292" i="1" baseline="-25000" dirty="0"/>
              <a:t>2 </a:t>
            </a:r>
            <a:r>
              <a:rPr lang="en-US" altLang="ko-KR" sz="1292" dirty="0"/>
              <a:t>;</a:t>
            </a:r>
          </a:p>
          <a:p>
            <a:pPr lvl="1"/>
            <a:r>
              <a:rPr lang="en-US" altLang="ko-KR" sz="1292" dirty="0"/>
              <a:t>Expression</a:t>
            </a:r>
            <a:r>
              <a:rPr lang="en-US" altLang="ko-KR" sz="1292" baseline="-25000" dirty="0"/>
              <a:t>2</a:t>
            </a:r>
            <a:r>
              <a:rPr lang="ko-KR" altLang="en-US" sz="1292" dirty="0"/>
              <a:t>는 메시지임</a:t>
            </a:r>
            <a:endParaRPr lang="en-US" altLang="ko-KR" sz="1292" dirty="0"/>
          </a:p>
          <a:p>
            <a:r>
              <a:rPr lang="ko-KR" altLang="en-US" sz="1292" dirty="0"/>
              <a:t>컴파일</a:t>
            </a:r>
            <a:endParaRPr lang="en-US" altLang="ko-KR" sz="1292" dirty="0"/>
          </a:p>
          <a:p>
            <a:pPr lvl="1"/>
            <a:r>
              <a:rPr lang="en-US" altLang="ko-KR" sz="1292" b="1" dirty="0" err="1"/>
              <a:t>javac</a:t>
            </a:r>
            <a:r>
              <a:rPr lang="en-US" altLang="ko-KR" sz="1292" dirty="0"/>
              <a:t> -source 1.4 </a:t>
            </a:r>
            <a:r>
              <a:rPr lang="en-US" altLang="ko-KR" sz="1292" i="1" dirty="0"/>
              <a:t>FileName.java</a:t>
            </a:r>
            <a:endParaRPr lang="en-US" altLang="ko-KR" sz="1292" dirty="0"/>
          </a:p>
          <a:p>
            <a:r>
              <a:rPr lang="ko-KR" altLang="en-US" sz="1292" dirty="0"/>
              <a:t>실행</a:t>
            </a:r>
            <a:endParaRPr lang="en-US" altLang="ko-KR" sz="1292" dirty="0"/>
          </a:p>
          <a:p>
            <a:pPr lvl="1"/>
            <a:r>
              <a:rPr lang="en-US" altLang="ko-KR" sz="1292" b="1" dirty="0"/>
              <a:t>java</a:t>
            </a:r>
            <a:r>
              <a:rPr lang="en-US" altLang="ko-KR" sz="1292" dirty="0"/>
              <a:t> -</a:t>
            </a:r>
            <a:r>
              <a:rPr lang="en-US" altLang="ko-KR" sz="1292" dirty="0" err="1"/>
              <a:t>ea</a:t>
            </a:r>
            <a:r>
              <a:rPr lang="en-US" altLang="ko-KR" sz="1292" dirty="0"/>
              <a:t> </a:t>
            </a:r>
            <a:r>
              <a:rPr lang="en-US" altLang="ko-KR" sz="1292" i="1" dirty="0" err="1"/>
              <a:t>FileName</a:t>
            </a:r>
            <a:endParaRPr lang="en-US" altLang="ko-KR" sz="1292" dirty="0"/>
          </a:p>
          <a:p>
            <a:pPr lvl="1"/>
            <a:endParaRPr lang="en-US" altLang="ko-KR" sz="1292" dirty="0"/>
          </a:p>
          <a:p>
            <a:r>
              <a:rPr lang="ko-KR" altLang="en-US" sz="1292" dirty="0"/>
              <a:t>선행 조건은 예외처리로</a:t>
            </a:r>
            <a:r>
              <a:rPr lang="en-US" altLang="ko-KR" sz="1292" dirty="0"/>
              <a:t>…</a:t>
            </a:r>
          </a:p>
          <a:p>
            <a:pPr lvl="1"/>
            <a:r>
              <a:rPr lang="ko-KR" altLang="en-US" sz="1292" dirty="0" err="1"/>
              <a:t>유스케이스의</a:t>
            </a:r>
            <a:r>
              <a:rPr lang="ko-KR" altLang="en-US" sz="1292" dirty="0"/>
              <a:t> 수행이 </a:t>
            </a:r>
            <a:r>
              <a:rPr lang="ko-KR" altLang="en-US" sz="1292" dirty="0">
                <a:solidFill>
                  <a:srgbClr val="FF0000"/>
                </a:solidFill>
              </a:rPr>
              <a:t>시작되기 위하여 필요한 조건</a:t>
            </a:r>
            <a:r>
              <a:rPr lang="ko-KR" altLang="en-US" sz="1292" dirty="0"/>
              <a:t>을 뜻한다</a:t>
            </a:r>
            <a:r>
              <a:rPr lang="en-US" altLang="ko-KR" sz="1292" dirty="0"/>
              <a:t>.</a:t>
            </a:r>
          </a:p>
          <a:p>
            <a:pPr lvl="1"/>
            <a:r>
              <a:rPr lang="ko-KR" altLang="en-US" sz="1292" dirty="0">
                <a:solidFill>
                  <a:srgbClr val="0070C0"/>
                </a:solidFill>
              </a:rPr>
              <a:t>선행조건이 만족하지 않으면 </a:t>
            </a:r>
            <a:r>
              <a:rPr lang="ko-KR" altLang="en-US" sz="1292" dirty="0" err="1">
                <a:solidFill>
                  <a:srgbClr val="0070C0"/>
                </a:solidFill>
              </a:rPr>
              <a:t>유스케이스의</a:t>
            </a:r>
            <a:r>
              <a:rPr lang="ko-KR" altLang="en-US" sz="1292" dirty="0">
                <a:solidFill>
                  <a:srgbClr val="0070C0"/>
                </a:solidFill>
              </a:rPr>
              <a:t> 동작이 시작되지 않음</a:t>
            </a:r>
            <a:r>
              <a:rPr lang="ko-KR" altLang="en-US" sz="1292" dirty="0"/>
              <a:t>을 의미한다</a:t>
            </a:r>
            <a:r>
              <a:rPr lang="en-US" altLang="ko-KR" sz="1292" dirty="0"/>
              <a:t>.</a:t>
            </a:r>
            <a:endParaRPr lang="ko-KR" altLang="en-US" sz="1292" dirty="0"/>
          </a:p>
          <a:p>
            <a:r>
              <a:rPr lang="ko-KR" altLang="en-US" sz="1292" dirty="0"/>
              <a:t>후행 조건은 </a:t>
            </a:r>
            <a:r>
              <a:rPr lang="en-US" altLang="ko-KR" sz="1292" dirty="0"/>
              <a:t>Assertion</a:t>
            </a:r>
            <a:r>
              <a:rPr lang="ko-KR" altLang="en-US" sz="1292" dirty="0"/>
              <a:t>으로</a:t>
            </a:r>
            <a:endParaRPr lang="en-US" altLang="ko-KR" sz="1292" dirty="0"/>
          </a:p>
          <a:p>
            <a:pPr lvl="1"/>
            <a:r>
              <a:rPr lang="ko-KR" altLang="en-US" sz="1292" dirty="0" err="1"/>
              <a:t>유스케이스의</a:t>
            </a:r>
            <a:r>
              <a:rPr lang="ko-KR" altLang="en-US" sz="1292" dirty="0"/>
              <a:t> 수행이 </a:t>
            </a:r>
            <a:r>
              <a:rPr lang="ko-KR" altLang="en-US" sz="1292" dirty="0">
                <a:solidFill>
                  <a:srgbClr val="0070C0"/>
                </a:solidFill>
              </a:rPr>
              <a:t>완료된 후에 만족되어야 하는 조건</a:t>
            </a:r>
            <a:r>
              <a:rPr lang="ko-KR" altLang="en-US" sz="1292" dirty="0"/>
              <a:t>을 뜻한다</a:t>
            </a:r>
            <a:r>
              <a:rPr lang="en-US" altLang="ko-KR" sz="1292" dirty="0"/>
              <a:t>.</a:t>
            </a:r>
          </a:p>
          <a:p>
            <a:pPr lvl="1"/>
            <a:r>
              <a:rPr lang="ko-KR" altLang="en-US" sz="1292" dirty="0"/>
              <a:t>해당 </a:t>
            </a:r>
            <a:r>
              <a:rPr lang="ko-KR" altLang="en-US" sz="1292" dirty="0" err="1"/>
              <a:t>유스케이스의</a:t>
            </a:r>
            <a:r>
              <a:rPr lang="ko-KR" altLang="en-US" sz="1292" dirty="0"/>
              <a:t> 정상 동작에 대한 </a:t>
            </a:r>
            <a:r>
              <a:rPr lang="ko-KR" altLang="en-US" sz="1292" dirty="0">
                <a:solidFill>
                  <a:srgbClr val="FF0000"/>
                </a:solidFill>
              </a:rPr>
              <a:t>최소한의 판단 기준</a:t>
            </a:r>
            <a:r>
              <a:rPr lang="ko-KR" altLang="en-US" sz="1292" dirty="0"/>
              <a:t>이 될 수 있다</a:t>
            </a:r>
            <a:r>
              <a:rPr lang="en-US" altLang="ko-KR" sz="1292" dirty="0"/>
              <a:t>.</a:t>
            </a:r>
          </a:p>
          <a:p>
            <a:pPr lvl="1"/>
            <a:r>
              <a:rPr lang="ko-KR" altLang="en-US" sz="1292" dirty="0"/>
              <a:t>만약 이 조건이 만족되지 않으면 시스템이 정상적으로 동작했다고 판단하기 어렵다</a:t>
            </a:r>
            <a:r>
              <a:rPr lang="en-US" altLang="ko-KR" sz="1292" dirty="0"/>
              <a:t>.</a:t>
            </a:r>
          </a:p>
          <a:p>
            <a:pPr lvl="1"/>
            <a:r>
              <a:rPr lang="ko-KR" altLang="en-US" sz="1292" dirty="0"/>
              <a:t>그러나 후행 조건이 충족되었다고 </a:t>
            </a:r>
            <a:r>
              <a:rPr lang="ko-KR" altLang="en-US" sz="1292" dirty="0" err="1"/>
              <a:t>유스케이스가</a:t>
            </a:r>
            <a:r>
              <a:rPr lang="ko-KR" altLang="en-US" sz="1292" dirty="0"/>
              <a:t> 올바르게 수행되었다고 판단할 수는 없다</a:t>
            </a:r>
            <a:r>
              <a:rPr lang="en-US" altLang="ko-KR" sz="1292" dirty="0"/>
              <a:t>.</a:t>
            </a:r>
            <a:endParaRPr lang="ko-KR" altLang="en-US" sz="1292" dirty="0"/>
          </a:p>
        </p:txBody>
      </p:sp>
    </p:spTree>
    <p:extLst>
      <p:ext uri="{BB962C8B-B14F-4D97-AF65-F5344CB8AC3E}">
        <p14:creationId xmlns:p14="http://schemas.microsoft.com/office/powerpoint/2010/main" val="212760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/>
              <a:t>assert </a:t>
            </a:r>
            <a:r>
              <a:rPr lang="ko-KR" altLang="en-US"/>
              <a:t>예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Assertion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849740" y="1333615"/>
            <a:ext cx="7045706" cy="4695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public class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AssertionExample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{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public static void main(String[]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args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 {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int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= (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int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)(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Math.random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 * 4) + 1;//1,2,3,4</a:t>
            </a:r>
            <a:r>
              <a:rPr lang="ko-KR" altLang="en-US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값이 랜덤하게 발생됨</a:t>
            </a:r>
          </a:p>
          <a:p>
            <a:pPr lvl="0"/>
            <a:r>
              <a:rPr lang="ko-KR" altLang="en-US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try {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넘어온 값 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: " +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doIt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));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}catch(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AssertionError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ae) {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</a:t>
            </a:r>
            <a:r>
              <a:rPr lang="ko-KR" altLang="en-US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데이터를 확인하세요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 " +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ae.getMessage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());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public static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int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doIt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int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a) {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switch(a) {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case 1: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   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("1</a:t>
            </a:r>
            <a:r>
              <a:rPr lang="ko-KR" altLang="en-US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이 입력되었습니다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    break;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case 2: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   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("2</a:t>
            </a:r>
            <a:r>
              <a:rPr lang="ko-KR" altLang="en-US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가 입력되었습니다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    break;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case 3: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   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System.out.println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("3</a:t>
            </a:r>
            <a:r>
              <a:rPr lang="ko-KR" altLang="en-US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이 입력되었습니다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.");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    break;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default:</a:t>
            </a:r>
          </a:p>
          <a:p>
            <a:pPr lvl="0"/>
            <a:r>
              <a:rPr lang="en-US" altLang="ko-KR" sz="1108" dirty="0">
                <a:solidFill>
                  <a:srgbClr val="FF0000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        assert false : a;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//              throw new </a:t>
            </a:r>
            <a:r>
              <a:rPr lang="en-US" altLang="ko-KR" sz="1108" dirty="0" err="1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AssertionError</a:t>
            </a:r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(a);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}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    return a;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    }</a:t>
            </a:r>
          </a:p>
          <a:p>
            <a:pPr lvl="0"/>
            <a:r>
              <a:rPr lang="en-US" altLang="ko-KR" sz="1108" dirty="0">
                <a:solidFill>
                  <a:prstClr val="black"/>
                </a:solidFill>
                <a:latin typeface="Consolas" panose="020B0609020204030204" pitchFamily="49" charset="0"/>
                <a:ea typeface="휴먼모음T"/>
                <a:cs typeface="Consolas" panose="020B0609020204030204" pitchFamily="49" charset="0"/>
              </a:rPr>
              <a:t>}</a:t>
            </a:r>
            <a:endParaRPr lang="ko-KR" altLang="en-US" sz="1108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9053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입출력 스트림과 파일 입출력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370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007236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자바의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자바의 </a:t>
            </a:r>
            <a:r>
              <a:rPr lang="ko-KR" altLang="en-US" dirty="0" err="1"/>
              <a:t>스트림은</a:t>
            </a:r>
            <a:r>
              <a:rPr lang="ko-KR" altLang="en-US" dirty="0"/>
              <a:t> 입출력 장치와 프로그램을 연결하며</a:t>
            </a:r>
            <a:r>
              <a:rPr lang="en-US" altLang="ko-KR" dirty="0"/>
              <a:t>, </a:t>
            </a:r>
            <a:r>
              <a:rPr lang="ko-KR" altLang="en-US" dirty="0"/>
              <a:t>이들 사이의 </a:t>
            </a:r>
            <a:r>
              <a:rPr lang="ko-KR" altLang="en-US" dirty="0" err="1"/>
              <a:t>데이타</a:t>
            </a:r>
            <a:r>
              <a:rPr lang="ko-KR" altLang="en-US" dirty="0"/>
              <a:t> 흐름을 처리하는 소프트웨어 모듈</a:t>
            </a:r>
            <a:endParaRPr lang="en-US" altLang="ko-KR" dirty="0"/>
          </a:p>
          <a:p>
            <a:pPr lvl="1"/>
            <a:r>
              <a:rPr lang="ko-KR" altLang="en-US" dirty="0"/>
              <a:t>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입력 장치로부터 자바 프로그램으로 전달되는 데이터의 흐름 혹은 데이터 전송 소프트웨어 모듈</a:t>
            </a:r>
            <a:endParaRPr lang="en-US" altLang="ko-KR" dirty="0"/>
          </a:p>
          <a:p>
            <a:pPr lvl="1"/>
            <a:r>
              <a:rPr lang="ko-KR" altLang="en-US" dirty="0"/>
              <a:t>출력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자바 프로그램에서 출력 장치로 보내는 데이터의 흐름 혹은 데이터 전송 소프트웨어 모듈</a:t>
            </a:r>
            <a:endParaRPr lang="en-US" altLang="ko-KR" dirty="0"/>
          </a:p>
          <a:p>
            <a:r>
              <a:rPr lang="ko-KR" altLang="en-US" dirty="0"/>
              <a:t>입출력 </a:t>
            </a:r>
            <a:r>
              <a:rPr lang="ko-KR" altLang="en-US" dirty="0" err="1"/>
              <a:t>스트림</a:t>
            </a:r>
            <a:r>
              <a:rPr lang="ko-KR" altLang="en-US" dirty="0"/>
              <a:t> 기본 단위 </a:t>
            </a:r>
            <a:r>
              <a:rPr lang="en-US" altLang="ko-KR" dirty="0"/>
              <a:t>: </a:t>
            </a:r>
            <a:r>
              <a:rPr lang="ko-KR" altLang="en-US" dirty="0"/>
              <a:t>바이트</a:t>
            </a:r>
            <a:endParaRPr lang="en-US" altLang="ko-KR" dirty="0"/>
          </a:p>
          <a:p>
            <a:r>
              <a:rPr lang="ko-KR" altLang="en-US" dirty="0"/>
              <a:t>자바 입출력 </a:t>
            </a:r>
            <a:r>
              <a:rPr lang="ko-KR" altLang="en-US" dirty="0" err="1"/>
              <a:t>스트림</a:t>
            </a:r>
            <a:r>
              <a:rPr lang="ko-KR" altLang="en-US" dirty="0"/>
              <a:t> 특징</a:t>
            </a:r>
            <a:endParaRPr lang="en-US" altLang="ko-KR" dirty="0"/>
          </a:p>
          <a:p>
            <a:pPr lvl="1"/>
            <a:r>
              <a:rPr lang="ko-KR" altLang="en-US" dirty="0" err="1"/>
              <a:t>단방향</a:t>
            </a:r>
            <a:r>
              <a:rPr lang="ko-KR" altLang="en-US" dirty="0"/>
              <a:t> </a:t>
            </a:r>
            <a:r>
              <a:rPr lang="ko-KR" altLang="en-US" dirty="0" err="1"/>
              <a:t>스트림</a:t>
            </a:r>
            <a:r>
              <a:rPr lang="en-US" altLang="ko-KR" dirty="0"/>
              <a:t>, </a:t>
            </a:r>
            <a:r>
              <a:rPr lang="ko-KR" altLang="en-US" dirty="0"/>
              <a:t>선입선출 구조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4293096"/>
            <a:ext cx="5904656" cy="2313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47655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입출력 </a:t>
            </a:r>
            <a:r>
              <a:rPr lang="ko-KR" altLang="en-US" dirty="0" err="1"/>
              <a:t>스트림</a:t>
            </a:r>
            <a:r>
              <a:rPr lang="ko-KR" altLang="en-US" dirty="0"/>
              <a:t>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바이트 입출력 </a:t>
            </a:r>
            <a:r>
              <a:rPr lang="ko-KR" altLang="en-US" dirty="0" err="1"/>
              <a:t>스트림과</a:t>
            </a:r>
            <a:r>
              <a:rPr lang="ko-KR" altLang="en-US" dirty="0"/>
              <a:t> 문자 입출력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바이트 입출력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단순 바이트의 흐름으로만 처리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바이너리 파일을 읽는 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문자 입출력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문자의 흐름으로 처리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문자가 아닌 바이너리 데이터는 </a:t>
            </a:r>
            <a:r>
              <a:rPr lang="ko-KR" altLang="en-US" dirty="0" err="1"/>
              <a:t>스트림에서</a:t>
            </a:r>
            <a:r>
              <a:rPr lang="ko-KR" altLang="en-US" dirty="0"/>
              <a:t> 처리하지 못함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텍스트 파일을 읽는 입력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r>
              <a:rPr lang="en-US" altLang="ko-KR" dirty="0"/>
              <a:t>JDK</a:t>
            </a:r>
            <a:r>
              <a:rPr lang="ko-KR" altLang="en-US" dirty="0"/>
              <a:t>는 입출력 </a:t>
            </a:r>
            <a:r>
              <a:rPr lang="ko-KR" altLang="en-US" dirty="0" err="1"/>
              <a:t>스트림을</a:t>
            </a:r>
            <a:r>
              <a:rPr lang="ko-KR" altLang="en-US" dirty="0"/>
              <a:t> 구현한 다양한 클래스 제공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2889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바이트 </a:t>
            </a:r>
            <a:r>
              <a:rPr lang="ko-KR" altLang="en-US" dirty="0" err="1"/>
              <a:t>스트림</a:t>
            </a:r>
            <a:r>
              <a:rPr lang="ko-KR" altLang="en-US" dirty="0"/>
              <a:t> 클래스 계층 구조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268760"/>
            <a:ext cx="6744242" cy="4999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328084" y="5961701"/>
            <a:ext cx="1476164" cy="715089"/>
          </a:xfrm>
          <a:prstGeom prst="wedgeRoundRectCallout">
            <a:avLst>
              <a:gd name="adj1" fmla="val 6590"/>
              <a:gd name="adj2" fmla="val -21104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클래스 이름이 </a:t>
            </a:r>
            <a:endParaRPr lang="en-US" altLang="ko-KR" sz="1200" dirty="0"/>
          </a:p>
          <a:p>
            <a:r>
              <a:rPr lang="ko-KR" altLang="en-US" sz="1200" dirty="0"/>
              <a:t>공통적으로</a:t>
            </a:r>
            <a:endParaRPr lang="en-US" altLang="ko-KR" sz="1200" dirty="0"/>
          </a:p>
          <a:p>
            <a:r>
              <a:rPr lang="en-US" altLang="ko-KR" sz="1200" dirty="0"/>
              <a:t>Stream</a:t>
            </a:r>
            <a:r>
              <a:rPr lang="ko-KR" altLang="en-US" sz="1200" dirty="0"/>
              <a:t>으로 끝남</a:t>
            </a:r>
          </a:p>
        </p:txBody>
      </p:sp>
      <p:sp>
        <p:nvSpPr>
          <p:cNvPr id="3" name="자유형 2"/>
          <p:cNvSpPr/>
          <p:nvPr/>
        </p:nvSpPr>
        <p:spPr>
          <a:xfrm>
            <a:off x="3333309" y="6071616"/>
            <a:ext cx="2020824" cy="256032"/>
          </a:xfrm>
          <a:custGeom>
            <a:avLst/>
            <a:gdLst>
              <a:gd name="connsiteX0" fmla="*/ 2002536 w 2020824"/>
              <a:gd name="connsiteY0" fmla="*/ 146304 h 256032"/>
              <a:gd name="connsiteX1" fmla="*/ 0 w 2020824"/>
              <a:gd name="connsiteY1" fmla="*/ 0 h 256032"/>
              <a:gd name="connsiteX2" fmla="*/ 2020824 w 2020824"/>
              <a:gd name="connsiteY2" fmla="*/ 256032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0824" h="256032">
                <a:moveTo>
                  <a:pt x="2002536" y="146304"/>
                </a:moveTo>
                <a:lnTo>
                  <a:pt x="0" y="0"/>
                </a:lnTo>
                <a:cubicBezTo>
                  <a:pt x="3048" y="18288"/>
                  <a:pt x="1011936" y="137160"/>
                  <a:pt x="2020824" y="256032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094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JDK</a:t>
            </a:r>
            <a:r>
              <a:rPr lang="ko-KR" altLang="en-US" dirty="0"/>
              <a:t>의 문자 </a:t>
            </a:r>
            <a:r>
              <a:rPr lang="ko-KR" altLang="en-US" dirty="0" err="1"/>
              <a:t>스트림</a:t>
            </a:r>
            <a:r>
              <a:rPr lang="ko-KR" altLang="en-US" dirty="0"/>
              <a:t> 클래스 계층 구조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1490278"/>
            <a:ext cx="7031134" cy="44446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66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788024" y="5612559"/>
            <a:ext cx="1764196" cy="715089"/>
          </a:xfrm>
          <a:prstGeom prst="wedgeRoundRectCallout">
            <a:avLst>
              <a:gd name="adj1" fmla="val 22658"/>
              <a:gd name="adj2" fmla="val -14966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dirty="0"/>
              <a:t>클래스 이름이 </a:t>
            </a:r>
            <a:endParaRPr lang="en-US" altLang="ko-KR" sz="1200" dirty="0"/>
          </a:p>
          <a:p>
            <a:r>
              <a:rPr lang="ko-KR" altLang="en-US" sz="1200" dirty="0"/>
              <a:t>공통적으로</a:t>
            </a:r>
            <a:endParaRPr lang="en-US" altLang="ko-KR" sz="1200" dirty="0"/>
          </a:p>
          <a:p>
            <a:r>
              <a:rPr lang="en-US" altLang="ko-KR" sz="1200" dirty="0"/>
              <a:t>Reader/Writer</a:t>
            </a:r>
            <a:r>
              <a:rPr lang="ko-KR" altLang="en-US" sz="1200" dirty="0"/>
              <a:t>로 끝남</a:t>
            </a:r>
          </a:p>
        </p:txBody>
      </p:sp>
      <p:sp>
        <p:nvSpPr>
          <p:cNvPr id="6" name="자유형 5"/>
          <p:cNvSpPr/>
          <p:nvPr/>
        </p:nvSpPr>
        <p:spPr>
          <a:xfrm>
            <a:off x="2793249" y="5722474"/>
            <a:ext cx="2020824" cy="256032"/>
          </a:xfrm>
          <a:custGeom>
            <a:avLst/>
            <a:gdLst>
              <a:gd name="connsiteX0" fmla="*/ 2002536 w 2020824"/>
              <a:gd name="connsiteY0" fmla="*/ 146304 h 256032"/>
              <a:gd name="connsiteX1" fmla="*/ 0 w 2020824"/>
              <a:gd name="connsiteY1" fmla="*/ 0 h 256032"/>
              <a:gd name="connsiteX2" fmla="*/ 2020824 w 2020824"/>
              <a:gd name="connsiteY2" fmla="*/ 256032 h 256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0824" h="256032">
                <a:moveTo>
                  <a:pt x="2002536" y="146304"/>
                </a:moveTo>
                <a:lnTo>
                  <a:pt x="0" y="0"/>
                </a:lnTo>
                <a:cubicBezTo>
                  <a:pt x="3048" y="18288"/>
                  <a:pt x="1011936" y="137160"/>
                  <a:pt x="2020824" y="256032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70645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726" y="116632"/>
            <a:ext cx="5904656" cy="3609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67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3099023" y="185920"/>
            <a:ext cx="5957664" cy="679450"/>
          </a:xfrm>
        </p:spPr>
        <p:txBody>
          <a:bodyPr/>
          <a:lstStyle/>
          <a:p>
            <a:r>
              <a:rPr lang="ko-KR" altLang="en-US" dirty="0" err="1"/>
              <a:t>스트림은</a:t>
            </a:r>
            <a:r>
              <a:rPr lang="ko-KR" altLang="en-US" dirty="0"/>
              <a:t> 연결될 수 있다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72800" y="3933056"/>
            <a:ext cx="63087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표준 입력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</a:t>
            </a:r>
            <a:r>
              <a:rPr lang="en-US" altLang="ko-KR" sz="1400" dirty="0"/>
              <a:t>System.in</a:t>
            </a:r>
            <a:r>
              <a:rPr lang="ko-KR" altLang="en-US" sz="1400" dirty="0"/>
              <a:t>에 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스트림을</a:t>
            </a:r>
            <a:r>
              <a:rPr lang="ko-KR" altLang="en-US" sz="1400" dirty="0"/>
              <a:t> 연결하는 사례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475656" y="5809546"/>
            <a:ext cx="6768752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InputStreamReader</a:t>
            </a:r>
            <a:r>
              <a:rPr lang="en-US" altLang="ko-KR" sz="1600" dirty="0"/>
              <a:t> </a:t>
            </a:r>
            <a:r>
              <a:rPr lang="en-US" altLang="ko-KR" sz="1600" dirty="0" err="1"/>
              <a:t>rd</a:t>
            </a:r>
            <a:r>
              <a:rPr lang="en-US" altLang="ko-KR" sz="1600" dirty="0"/>
              <a:t> = new </a:t>
            </a:r>
            <a:r>
              <a:rPr lang="en-US" altLang="ko-KR" sz="1600" dirty="0" err="1"/>
              <a:t>InputStreamReader</a:t>
            </a:r>
            <a:r>
              <a:rPr lang="en-US" altLang="ko-KR" sz="1600" dirty="0"/>
              <a:t>(System.in);</a:t>
            </a:r>
          </a:p>
          <a:p>
            <a:r>
              <a:rPr lang="en-US" altLang="ko-KR" sz="1600" dirty="0" err="1"/>
              <a:t>int</a:t>
            </a:r>
            <a:r>
              <a:rPr lang="en-US" altLang="ko-KR" sz="1600" dirty="0"/>
              <a:t> c = </a:t>
            </a:r>
            <a:r>
              <a:rPr lang="en-US" altLang="ko-KR" sz="1600" dirty="0" err="1"/>
              <a:t>rd.read</a:t>
            </a:r>
            <a:r>
              <a:rPr lang="en-US" altLang="ko-KR" sz="1600" dirty="0"/>
              <a:t>(); // </a:t>
            </a:r>
            <a:r>
              <a:rPr lang="ko-KR" altLang="en-US" sz="1600" dirty="0"/>
              <a:t>키보드에서 문자 읽음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22719" y="1360513"/>
            <a:ext cx="2728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* </a:t>
            </a:r>
            <a:r>
              <a:rPr lang="ko-KR" altLang="en-US" sz="1400" dirty="0"/>
              <a:t>별 모양의 쿠키를 굽는 </a:t>
            </a:r>
            <a:r>
              <a:rPr lang="ko-KR" altLang="en-US" sz="1400" dirty="0" err="1"/>
              <a:t>스트림</a:t>
            </a:r>
            <a:endParaRPr lang="en-US" altLang="ko-KR" sz="1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95" y="4311985"/>
            <a:ext cx="9000999" cy="1461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33690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r>
              <a:rPr lang="ko-KR" altLang="en-US" dirty="0"/>
              <a:t> 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바이트 단위의 바이너리 값을 읽고 쓰는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r>
              <a:rPr lang="ko-KR" altLang="en-US" dirty="0"/>
              <a:t>바이트 </a:t>
            </a:r>
            <a:r>
              <a:rPr lang="ko-KR" altLang="en-US" dirty="0" err="1"/>
              <a:t>스트림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2"/>
            <a:r>
              <a:rPr lang="en-US" altLang="ko-KR" dirty="0"/>
              <a:t>java.io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1"/>
            <a:r>
              <a:rPr lang="en-US" altLang="ko-KR" dirty="0" err="1"/>
              <a:t>InputStream</a:t>
            </a:r>
            <a:r>
              <a:rPr lang="en-US" altLang="ko-KR" dirty="0"/>
              <a:t>/</a:t>
            </a:r>
            <a:r>
              <a:rPr lang="en-US" altLang="ko-KR" dirty="0" err="1"/>
              <a:t>OutputStream</a:t>
            </a:r>
            <a:endParaRPr lang="en-US" altLang="ko-KR" dirty="0"/>
          </a:p>
          <a:p>
            <a:pPr lvl="2"/>
            <a:r>
              <a:rPr lang="ko-KR" altLang="en-US" dirty="0"/>
              <a:t>추상 클래스</a:t>
            </a:r>
            <a:endParaRPr lang="en-US" altLang="ko-KR" dirty="0"/>
          </a:p>
          <a:p>
            <a:pPr lvl="2"/>
            <a:r>
              <a:rPr lang="ko-KR" altLang="en-US" dirty="0"/>
              <a:t>바이트 입출력 </a:t>
            </a:r>
            <a:r>
              <a:rPr lang="ko-KR" altLang="en-US" dirty="0" err="1"/>
              <a:t>스트림을</a:t>
            </a:r>
            <a:r>
              <a:rPr lang="ko-KR" altLang="en-US" dirty="0"/>
              <a:t> 다루는 모든 클래스의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endParaRPr lang="en-US" altLang="ko-KR" dirty="0"/>
          </a:p>
          <a:p>
            <a:pPr lvl="1"/>
            <a:r>
              <a:rPr lang="en-US" altLang="ko-KR" dirty="0" err="1"/>
              <a:t>FileInputStream</a:t>
            </a:r>
            <a:r>
              <a:rPr lang="en-US" altLang="ko-KR" dirty="0"/>
              <a:t>/</a:t>
            </a:r>
            <a:r>
              <a:rPr lang="en-US" altLang="ko-KR" dirty="0" err="1"/>
              <a:t>FileOutputStream</a:t>
            </a:r>
            <a:endParaRPr lang="en-US" altLang="ko-KR" dirty="0"/>
          </a:p>
          <a:p>
            <a:pPr lvl="2"/>
            <a:r>
              <a:rPr lang="ko-KR" altLang="en-US" dirty="0"/>
              <a:t>파일로부터 바이트 단위로 읽거나 저장하는 클래스</a:t>
            </a:r>
            <a:endParaRPr lang="en-US" altLang="ko-KR" dirty="0"/>
          </a:p>
          <a:p>
            <a:pPr lvl="2"/>
            <a:r>
              <a:rPr lang="ko-KR" altLang="en-US" dirty="0"/>
              <a:t>바이너리 파일의 입출력 </a:t>
            </a:r>
            <a:endParaRPr lang="en-US" altLang="ko-KR" dirty="0"/>
          </a:p>
          <a:p>
            <a:pPr lvl="1"/>
            <a:r>
              <a:rPr lang="en-US" altLang="ko-KR" dirty="0" err="1"/>
              <a:t>DataInputStream</a:t>
            </a:r>
            <a:r>
              <a:rPr lang="en-US" altLang="ko-KR" dirty="0"/>
              <a:t>/</a:t>
            </a:r>
            <a:r>
              <a:rPr lang="en-US" altLang="ko-KR" dirty="0" err="1"/>
              <a:t>DataOutputStream</a:t>
            </a:r>
            <a:endParaRPr lang="en-US" altLang="ko-KR" dirty="0"/>
          </a:p>
          <a:p>
            <a:pPr lvl="2"/>
            <a:r>
              <a:rPr lang="ko-KR" altLang="en-US" dirty="0"/>
              <a:t>자바의 기본 데이터 타입의 값</a:t>
            </a:r>
            <a:r>
              <a:rPr lang="en-US" altLang="ko-KR" dirty="0"/>
              <a:t>(</a:t>
            </a:r>
            <a:r>
              <a:rPr lang="ko-KR" altLang="en-US" dirty="0"/>
              <a:t>변수</a:t>
            </a:r>
            <a:r>
              <a:rPr lang="en-US" altLang="ko-KR" dirty="0"/>
              <a:t>)</a:t>
            </a:r>
            <a:r>
              <a:rPr lang="ko-KR" altLang="en-US" dirty="0"/>
              <a:t>을 바이너리 값 그대로 입출력</a:t>
            </a:r>
            <a:endParaRPr lang="en-US" altLang="ko-KR" dirty="0"/>
          </a:p>
          <a:p>
            <a:pPr lvl="2"/>
            <a:r>
              <a:rPr lang="ko-KR" altLang="en-US" dirty="0"/>
              <a:t>문자열도 바이너리 형태로 입출력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6046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FileInputStream</a:t>
            </a:r>
            <a:r>
              <a:rPr lang="ko-KR" altLang="en-US" dirty="0"/>
              <a:t>을 이용한 파일 읽기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 전체를 읽어 화면에 출력하는 코드 샘플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2698604"/>
            <a:ext cx="5904656" cy="28007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FileInputStream fin = new FileInputStream("c:\\test.txt");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while((</a:t>
            </a:r>
            <a:r>
              <a:rPr lang="en-US" altLang="ko-KR" sz="1600" b="1" dirty="0"/>
              <a:t>c = </a:t>
            </a:r>
            <a:r>
              <a:rPr lang="en-US" altLang="ko-KR" sz="1600" b="1" dirty="0" err="1"/>
              <a:t>fin.read</a:t>
            </a:r>
            <a:r>
              <a:rPr lang="en-US" altLang="ko-KR" sz="1600" b="1" dirty="0"/>
              <a:t>()</a:t>
            </a:r>
            <a:r>
              <a:rPr lang="en-US" altLang="ko-KR" sz="1600" dirty="0"/>
              <a:t>) != -1) {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</a:t>
            </a:r>
            <a:r>
              <a:rPr lang="en-US" altLang="ko-KR" sz="1600" dirty="0"/>
              <a:t>((char)c); 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err="1"/>
              <a:t>fin.close</a:t>
            </a:r>
            <a:r>
              <a:rPr lang="en-US" altLang="ko-KR" sz="1600" dirty="0"/>
              <a:t>(); 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898204" y="2060848"/>
            <a:ext cx="2700808" cy="476726"/>
          </a:xfrm>
          <a:prstGeom prst="wedgeRoundRectCallout">
            <a:avLst>
              <a:gd name="adj1" fmla="val -59426"/>
              <a:gd name="adj2" fmla="val 10522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입력 바이트 </a:t>
            </a:r>
            <a:r>
              <a:rPr lang="ko-KR" altLang="en-US" sz="1100" dirty="0" err="1"/>
              <a:t>스트림객체를</a:t>
            </a:r>
            <a:r>
              <a:rPr lang="ko-KR" altLang="en-US" sz="1100" dirty="0"/>
              <a:t> 생성하고 </a:t>
            </a:r>
            <a:endParaRPr lang="en-US" altLang="ko-KR" sz="1100" dirty="0"/>
          </a:p>
          <a:p>
            <a:r>
              <a:rPr lang="en-US" altLang="ko-KR" sz="1100" dirty="0"/>
              <a:t>C:\test.txt </a:t>
            </a:r>
            <a:r>
              <a:rPr lang="ko-KR" altLang="en-US" sz="1100" dirty="0"/>
              <a:t>파일 오픈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308484" y="3611066"/>
            <a:ext cx="3602140" cy="476726"/>
          </a:xfrm>
          <a:prstGeom prst="wedgeRoundRectCallout">
            <a:avLst>
              <a:gd name="adj1" fmla="val -59765"/>
              <a:gd name="adj2" fmla="val -218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파일 끝까지 반복하며 한 바이트씩 </a:t>
            </a:r>
            <a:r>
              <a:rPr lang="en-US" altLang="ko-KR" sz="1100" dirty="0"/>
              <a:t>c</a:t>
            </a:r>
            <a:r>
              <a:rPr lang="ko-KR" altLang="en-US" sz="1100" dirty="0"/>
              <a:t>에 읽어 들임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파일의 끝을 만나면 </a:t>
            </a:r>
            <a:r>
              <a:rPr lang="en-US" altLang="ko-KR" sz="1100" dirty="0"/>
              <a:t>read()</a:t>
            </a:r>
            <a:r>
              <a:rPr lang="ko-KR" altLang="en-US" sz="1100" dirty="0"/>
              <a:t>는 </a:t>
            </a:r>
            <a:r>
              <a:rPr lang="en-US" altLang="ko-KR" sz="1100" dirty="0"/>
              <a:t>-1 </a:t>
            </a:r>
            <a:r>
              <a:rPr lang="ko-KR" altLang="en-US" sz="1100" dirty="0"/>
              <a:t>리턴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4139952" y="4288667"/>
            <a:ext cx="3024336" cy="289441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바이트 </a:t>
            </a:r>
            <a:r>
              <a:rPr lang="en-US" altLang="ko-KR" sz="1100" dirty="0"/>
              <a:t>c</a:t>
            </a:r>
            <a:r>
              <a:rPr lang="ko-KR" altLang="en-US" sz="1100" dirty="0"/>
              <a:t>를 문자로 변환하여 화면에 출력</a:t>
            </a: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55776" y="5160115"/>
            <a:ext cx="2808312" cy="476726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 err="1"/>
              <a:t>스트림을</a:t>
            </a:r>
            <a:r>
              <a:rPr lang="ko-KR" altLang="en-US" sz="1100" dirty="0"/>
              <a:t> 닫음</a:t>
            </a:r>
            <a:r>
              <a:rPr lang="en-US" altLang="ko-KR" sz="1100" dirty="0"/>
              <a:t>. </a:t>
            </a:r>
            <a:r>
              <a:rPr lang="ko-KR" altLang="en-US" sz="1100" dirty="0"/>
              <a:t>파일도 닫힘</a:t>
            </a:r>
            <a:r>
              <a:rPr lang="en-US" altLang="ko-KR" sz="1100" dirty="0"/>
              <a:t>.</a:t>
            </a:r>
          </a:p>
          <a:p>
            <a:pPr defTabSz="180000"/>
            <a:r>
              <a:rPr lang="ko-KR" altLang="en-US" sz="1100" dirty="0"/>
              <a:t>더 이상 </a:t>
            </a:r>
            <a:r>
              <a:rPr lang="ko-KR" altLang="en-US" sz="1100" dirty="0" err="1"/>
              <a:t>스트림으로부터</a:t>
            </a:r>
            <a:r>
              <a:rPr lang="ko-KR" altLang="en-US" sz="1100" dirty="0"/>
              <a:t> 읽을 수 없음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4248062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클래스의 객체 멤버 접근</a:t>
            </a:r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23528" y="6082408"/>
            <a:ext cx="757330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10 20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56792"/>
            <a:ext cx="8562975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88151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윈도우에 있는 </a:t>
            </a:r>
            <a:r>
              <a:rPr lang="en-US" altLang="ko-KR" dirty="0"/>
              <a:t>system.ini </a:t>
            </a:r>
            <a:r>
              <a:rPr lang="ko-KR" altLang="en-US" dirty="0"/>
              <a:t>파일을 읽어 화면에 출력하기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5720" y="2204864"/>
            <a:ext cx="551041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java.io.*;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FileInputStreamEx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FileInputStream</a:t>
            </a:r>
            <a:r>
              <a:rPr lang="en-US" altLang="ko-KR" sz="1400" dirty="0"/>
              <a:t> in = null;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in = new FileInputStream("c:\\windows\\system.ini"); 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dirty="0"/>
              <a:t>			while ((c = </a:t>
            </a:r>
            <a:r>
              <a:rPr lang="en-US" altLang="ko-KR" sz="1400" b="1" dirty="0" err="1"/>
              <a:t>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 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((char)c); 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in.close</a:t>
            </a:r>
            <a:r>
              <a:rPr lang="en-US" altLang="ko-KR" sz="1400" b="1" dirty="0"/>
              <a:t>(); </a:t>
            </a:r>
          </a:p>
          <a:p>
            <a:pPr defTabSz="180000"/>
            <a:r>
              <a:rPr lang="en-US" altLang="ko-KR" sz="1400" dirty="0"/>
              <a:t>		} 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입출력 오류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sv-SE" altLang="ko-KR" sz="14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0152" y="3682192"/>
            <a:ext cx="3083408" cy="249299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sz="1200" dirty="0"/>
              <a:t>; for 16-bit app support</a:t>
            </a:r>
          </a:p>
          <a:p>
            <a:r>
              <a:rPr lang="en-US" altLang="ko-KR" sz="1200" dirty="0"/>
              <a:t>[386Enh]</a:t>
            </a:r>
          </a:p>
          <a:p>
            <a:r>
              <a:rPr lang="en-US" altLang="ko-KR" sz="1200" dirty="0"/>
              <a:t>woafont=dosapp.fon</a:t>
            </a:r>
          </a:p>
          <a:p>
            <a:r>
              <a:rPr lang="en-US" altLang="ko-KR" sz="1200" dirty="0"/>
              <a:t>EGA80WOA.FON=EGA80WOA.FON</a:t>
            </a:r>
          </a:p>
          <a:p>
            <a:r>
              <a:rPr lang="en-US" altLang="ko-KR" sz="1200" dirty="0"/>
              <a:t>EGA40WOA.FON=EGA40WOA.FON</a:t>
            </a:r>
          </a:p>
          <a:p>
            <a:r>
              <a:rPr lang="en-US" altLang="ko-KR" sz="1200" dirty="0"/>
              <a:t>CGA80WOA.FON=CGA80WOA.FON</a:t>
            </a:r>
          </a:p>
          <a:p>
            <a:r>
              <a:rPr lang="en-US" altLang="ko-KR" sz="1200" dirty="0"/>
              <a:t>CGA40WOA.FON=CGA40WOA.FON</a:t>
            </a:r>
          </a:p>
          <a:p>
            <a:endParaRPr lang="en-US" altLang="ko-KR" sz="1200" dirty="0"/>
          </a:p>
          <a:p>
            <a:r>
              <a:rPr lang="en-US" altLang="ko-KR" sz="1200" dirty="0"/>
              <a:t>[drivers]</a:t>
            </a:r>
          </a:p>
          <a:p>
            <a:r>
              <a:rPr lang="en-US" altLang="ko-KR" sz="1200" dirty="0"/>
              <a:t>wave=mmdrv.dll</a:t>
            </a:r>
          </a:p>
          <a:p>
            <a:r>
              <a:rPr lang="en-US" altLang="ko-KR" sz="1200" dirty="0"/>
              <a:t>timer=timer.drv</a:t>
            </a:r>
          </a:p>
          <a:p>
            <a:endParaRPr lang="en-US" altLang="ko-KR" sz="1200" dirty="0"/>
          </a:p>
          <a:p>
            <a:r>
              <a:rPr lang="en-US" altLang="ko-KR" sz="1200" dirty="0"/>
              <a:t>[mci]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71472" y="1285860"/>
            <a:ext cx="80010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FileInputStream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이용하여 사용자 컴퓨터의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windows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디렉터리에 있는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system.ini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파일을 읽고 화면에 출력하라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system.ini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파일은 텍스트 파일이다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2771800" y="3847647"/>
            <a:ext cx="2016224" cy="289441"/>
          </a:xfrm>
          <a:prstGeom prst="wedgeRoundRectCallout">
            <a:avLst>
              <a:gd name="adj1" fmla="val -78077"/>
              <a:gd name="adj2" fmla="val 7467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파일 끝을 만나면 </a:t>
            </a:r>
            <a:r>
              <a:rPr lang="en-US" altLang="ko-KR" sz="1100" dirty="0"/>
              <a:t>-1 </a:t>
            </a:r>
            <a:r>
              <a:rPr lang="ko-KR" altLang="en-US" sz="1100" dirty="0"/>
              <a:t>리턴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031906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19" y="5019217"/>
            <a:ext cx="8409527" cy="1298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FileOutputStream</a:t>
            </a:r>
            <a:r>
              <a:rPr lang="ko-KR" altLang="en-US" dirty="0"/>
              <a:t>을 이용한 파일 쓰기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바이너리 값을 파일에 저장하는 바이트 </a:t>
            </a:r>
            <a:r>
              <a:rPr lang="ko-KR" altLang="en-US" dirty="0" err="1"/>
              <a:t>스트림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1988591"/>
            <a:ext cx="6091052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FileOutputStream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 = new FileOutputStream("c:\\</a:t>
            </a:r>
            <a:r>
              <a:rPr lang="en-US" altLang="ko-KR" sz="1400" dirty="0" err="1"/>
              <a:t>test.out</a:t>
            </a:r>
            <a:r>
              <a:rPr lang="en-US" altLang="ko-KR" sz="1400" dirty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num</a:t>
            </a:r>
            <a:r>
              <a:rPr lang="en-US" altLang="ko-KR" sz="1400" dirty="0"/>
              <a:t>[]={1,4,-1,88,50};</a:t>
            </a:r>
          </a:p>
          <a:p>
            <a:pPr defTabSz="180000"/>
            <a:r>
              <a:rPr lang="en-US" altLang="ko-KR" sz="1400" dirty="0"/>
              <a:t>byte b[]={7,51,3,4,1,24};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i=0; i&lt;</a:t>
            </a:r>
            <a:r>
              <a:rPr lang="en-US" altLang="ko-KR" sz="1400" dirty="0" err="1"/>
              <a:t>num.length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fout.write</a:t>
            </a:r>
            <a:r>
              <a:rPr lang="en-US" altLang="ko-KR" sz="1400" dirty="0"/>
              <a:t>(</a:t>
            </a:r>
            <a:r>
              <a:rPr lang="en-US" altLang="ko-KR" sz="1400" dirty="0" err="1"/>
              <a:t>num</a:t>
            </a:r>
            <a:r>
              <a:rPr lang="en-US" altLang="ko-KR" sz="1400" dirty="0"/>
              <a:t>[i]); 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fout.write</a:t>
            </a:r>
            <a:r>
              <a:rPr lang="en-US" altLang="ko-KR" sz="1400" dirty="0"/>
              <a:t>(b); 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fout.close</a:t>
            </a:r>
            <a:r>
              <a:rPr lang="en-US" altLang="ko-KR" sz="1400" dirty="0"/>
              <a:t>();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71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403372" y="2354603"/>
            <a:ext cx="3985052" cy="289441"/>
          </a:xfrm>
          <a:prstGeom prst="wedgeRoundRectCallout">
            <a:avLst>
              <a:gd name="adj1" fmla="val -44403"/>
              <a:gd name="adj2" fmla="val -8856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출력 바이트 </a:t>
            </a:r>
            <a:r>
              <a:rPr lang="ko-KR" altLang="en-US" sz="1100" dirty="0" err="1"/>
              <a:t>스트림</a:t>
            </a:r>
            <a:r>
              <a:rPr lang="ko-KR" altLang="en-US" sz="1100" dirty="0"/>
              <a:t> 객체를 생성하고 </a:t>
            </a:r>
            <a:r>
              <a:rPr lang="en-US" altLang="ko-KR" sz="1100" dirty="0"/>
              <a:t>C:\test.out </a:t>
            </a:r>
            <a:r>
              <a:rPr lang="ko-KR" altLang="en-US" sz="1100" dirty="0"/>
              <a:t>파일 오픈</a:t>
            </a: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736880" y="3228377"/>
            <a:ext cx="2787145" cy="289441"/>
          </a:xfrm>
          <a:prstGeom prst="wedgeRoundRectCallout">
            <a:avLst>
              <a:gd name="adj1" fmla="val -83836"/>
              <a:gd name="adj2" fmla="val 2971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/>
              <a:t>파일에 정수 값</a:t>
            </a:r>
            <a:r>
              <a:rPr lang="en-US" altLang="ko-KR" sz="1100" dirty="0"/>
              <a:t>(</a:t>
            </a:r>
            <a:r>
              <a:rPr lang="ko-KR" altLang="en-US" sz="1100" dirty="0"/>
              <a:t>바이너리</a:t>
            </a:r>
            <a:r>
              <a:rPr lang="en-US" altLang="ko-KR" sz="1100" dirty="0"/>
              <a:t>)</a:t>
            </a:r>
            <a:r>
              <a:rPr lang="ko-KR" altLang="en-US" sz="1100" dirty="0"/>
              <a:t>을 그대로 기록</a:t>
            </a:r>
            <a:endParaRPr lang="en-US" altLang="ko-KR" sz="1100" dirty="0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55776" y="4192901"/>
            <a:ext cx="4383376" cy="289441"/>
          </a:xfrm>
          <a:prstGeom prst="wedgeRoundRectCallout">
            <a:avLst>
              <a:gd name="adj1" fmla="val -60672"/>
              <a:gd name="adj2" fmla="val -1710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 err="1"/>
              <a:t>스트림을</a:t>
            </a:r>
            <a:r>
              <a:rPr lang="ko-KR" altLang="en-US" sz="1100" dirty="0"/>
              <a:t> 닫음</a:t>
            </a:r>
            <a:r>
              <a:rPr lang="en-US" altLang="ko-KR" sz="1100" dirty="0"/>
              <a:t>. </a:t>
            </a:r>
            <a:r>
              <a:rPr lang="ko-KR" altLang="en-US" sz="1100" dirty="0"/>
              <a:t>파일도 닫힘</a:t>
            </a:r>
            <a:r>
              <a:rPr lang="en-US" altLang="ko-KR" sz="1100" dirty="0"/>
              <a:t>. </a:t>
            </a:r>
            <a:r>
              <a:rPr lang="ko-KR" altLang="en-US" sz="1100" dirty="0"/>
              <a:t>더 이상 </a:t>
            </a:r>
            <a:r>
              <a:rPr lang="ko-KR" altLang="en-US" sz="1100" dirty="0" err="1"/>
              <a:t>스트림으로부터</a:t>
            </a:r>
            <a:r>
              <a:rPr lang="ko-KR" altLang="en-US" sz="1100" dirty="0"/>
              <a:t> 읽을 수 없음</a:t>
            </a:r>
            <a:endParaRPr lang="en-US" altLang="ko-KR" sz="1100" dirty="0"/>
          </a:p>
        </p:txBody>
      </p:sp>
      <p:sp>
        <p:nvSpPr>
          <p:cNvPr id="14" name="모서리가 둥근 사각형 설명선 13"/>
          <p:cNvSpPr/>
          <p:nvPr/>
        </p:nvSpPr>
        <p:spPr>
          <a:xfrm>
            <a:off x="2777629" y="3722755"/>
            <a:ext cx="3228702" cy="289441"/>
          </a:xfrm>
          <a:prstGeom prst="wedgeRoundRectCallout">
            <a:avLst>
              <a:gd name="adj1" fmla="val -67904"/>
              <a:gd name="adj2" fmla="val 79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/>
              <a:t>파일에 바이트 배열</a:t>
            </a:r>
            <a:r>
              <a:rPr lang="en-US" altLang="ko-KR" sz="1100" dirty="0"/>
              <a:t>(</a:t>
            </a:r>
            <a:r>
              <a:rPr lang="ko-KR" altLang="en-US" sz="1100" dirty="0"/>
              <a:t>바이너리</a:t>
            </a:r>
            <a:r>
              <a:rPr lang="en-US" altLang="ko-KR" sz="1100" dirty="0"/>
              <a:t>) </a:t>
            </a:r>
            <a:r>
              <a:rPr lang="ko-KR" altLang="en-US" sz="1100" dirty="0"/>
              <a:t>값을 그대로 기록</a:t>
            </a:r>
            <a:endParaRPr lang="en-US" altLang="ko-KR" sz="1100" dirty="0"/>
          </a:p>
        </p:txBody>
      </p:sp>
      <p:sp>
        <p:nvSpPr>
          <p:cNvPr id="5" name="TextBox 4"/>
          <p:cNvSpPr txBox="1"/>
          <p:nvPr/>
        </p:nvSpPr>
        <p:spPr>
          <a:xfrm>
            <a:off x="2946193" y="6132666"/>
            <a:ext cx="2285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test.out</a:t>
            </a:r>
            <a:r>
              <a:rPr lang="en-US" altLang="ko-KR" dirty="0"/>
              <a:t> </a:t>
            </a:r>
            <a:r>
              <a:rPr lang="ko-KR" altLang="en-US" dirty="0"/>
              <a:t>파일의 내부</a:t>
            </a: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6524025" y="4696346"/>
            <a:ext cx="2296447" cy="664012"/>
          </a:xfrm>
          <a:prstGeom prst="wedgeRoundRectCallout">
            <a:avLst>
              <a:gd name="adj1" fmla="val -1864"/>
              <a:gd name="adj2" fmla="val 8210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 dirty="0"/>
              <a:t>파일에 있는 각 바이너리 값들은 문자 정보가 아님</a:t>
            </a:r>
            <a:r>
              <a:rPr lang="en-US" altLang="ko-KR" sz="1100" dirty="0"/>
              <a:t>. </a:t>
            </a:r>
            <a:r>
              <a:rPr lang="ko-KR" altLang="en-US" sz="1100" dirty="0"/>
              <a:t>바이너리 값에 대응하는 그래픽 심볼들</a:t>
            </a:r>
            <a:endParaRPr lang="en-US" altLang="ko-KR" sz="1100" dirty="0"/>
          </a:p>
        </p:txBody>
      </p:sp>
    </p:spTree>
    <p:extLst>
      <p:ext uri="{BB962C8B-B14F-4D97-AF65-F5344CB8AC3E}">
        <p14:creationId xmlns:p14="http://schemas.microsoft.com/office/powerpoint/2010/main" val="26781392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63994" y="908720"/>
            <a:ext cx="5369250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java.io.IOException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FileOutputStreamEx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try {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b="1" dirty="0" err="1"/>
              <a:t>FileOutputStream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fout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FileOutputStream</a:t>
            </a:r>
            <a:r>
              <a:rPr lang="en-US" altLang="ko-KR" sz="1200" b="1" dirty="0"/>
              <a:t>(“c:\\</a:t>
            </a:r>
            <a:r>
              <a:rPr lang="en-US" altLang="ko-KR" sz="1200" b="1" dirty="0" err="1"/>
              <a:t>test.out</a:t>
            </a:r>
            <a:r>
              <a:rPr lang="en-US" altLang="ko-KR" sz="1200" b="1" dirty="0"/>
              <a:t>");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FileInputStream</a:t>
            </a:r>
            <a:r>
              <a:rPr lang="en-US" altLang="ko-KR" sz="1200" dirty="0"/>
              <a:t> fin = null;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	for 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&lt;10;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10-i; // </a:t>
            </a:r>
            <a:r>
              <a:rPr lang="ko-KR" altLang="en-US" sz="1200" dirty="0"/>
              <a:t>계산의 결과를 저장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		</a:t>
            </a:r>
            <a:r>
              <a:rPr lang="en-US" altLang="ko-KR" sz="1200" b="1" dirty="0" err="1"/>
              <a:t>fout.write</a:t>
            </a:r>
            <a:r>
              <a:rPr lang="en-US" altLang="ko-KR" sz="1200" b="1" dirty="0"/>
              <a:t>(n)</a:t>
            </a:r>
            <a:r>
              <a:rPr lang="en-US" altLang="ko-KR" sz="1200" dirty="0"/>
              <a:t>; // </a:t>
            </a:r>
            <a:r>
              <a:rPr lang="ko-KR" altLang="en-US" sz="1200" dirty="0"/>
              <a:t>파일에 결과값을 바이너리로 저장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fout.close</a:t>
            </a:r>
            <a:r>
              <a:rPr lang="en-US" altLang="ko-KR" sz="1200" dirty="0"/>
              <a:t>(); //</a:t>
            </a:r>
            <a:r>
              <a:rPr lang="ko-KR" altLang="en-US" sz="1200" dirty="0" err="1"/>
              <a:t>스트림을</a:t>
            </a:r>
            <a:r>
              <a:rPr lang="ko-KR" altLang="en-US" sz="1200" dirty="0"/>
              <a:t> 닫는다</a:t>
            </a:r>
            <a:r>
              <a:rPr lang="en-US" altLang="ko-KR" sz="1200" dirty="0"/>
              <a:t>.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b="1" dirty="0"/>
              <a:t>fin = new </a:t>
            </a:r>
            <a:r>
              <a:rPr lang="en-US" altLang="ko-KR" sz="1200" b="1" dirty="0" err="1"/>
              <a:t>FileInputStream</a:t>
            </a:r>
            <a:r>
              <a:rPr lang="en-US" altLang="ko-KR" sz="1200" b="1" dirty="0"/>
              <a:t>(“c:\\</a:t>
            </a:r>
            <a:r>
              <a:rPr lang="en-US" altLang="ko-KR" sz="1200" b="1" dirty="0" err="1"/>
              <a:t>test.out</a:t>
            </a:r>
            <a:r>
              <a:rPr lang="en-US" altLang="ko-KR" sz="1200" b="1" dirty="0"/>
              <a:t>"); </a:t>
            </a:r>
            <a:endParaRPr lang="ko-KR" altLang="en-US" sz="1200" b="1" dirty="0"/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c=0;</a:t>
            </a:r>
          </a:p>
          <a:p>
            <a:pPr defTabSz="180000" fontAlgn="base" latinLnBrk="0"/>
            <a:r>
              <a:rPr lang="en-US" altLang="ko-KR" sz="1200" dirty="0"/>
              <a:t>			while ((c = </a:t>
            </a:r>
            <a:r>
              <a:rPr lang="en-US" altLang="ko-KR" sz="1200" b="1" dirty="0" err="1"/>
              <a:t>fin.read</a:t>
            </a:r>
            <a:r>
              <a:rPr lang="en-US" altLang="ko-KR" sz="1200" b="1" dirty="0"/>
              <a:t>()</a:t>
            </a:r>
            <a:r>
              <a:rPr lang="en-US" altLang="ko-KR" sz="1200" dirty="0"/>
              <a:t>) != -1) {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(c + " "); 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		</a:t>
            </a:r>
            <a:r>
              <a:rPr lang="en-US" altLang="ko-KR" sz="1200" dirty="0" err="1"/>
              <a:t>fin.close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	} 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입출력 오류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		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FileOutputStream</a:t>
            </a:r>
            <a:r>
              <a:rPr lang="ko-KR" altLang="en-US" dirty="0"/>
              <a:t>을 이용한 파일 쓰기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72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3508" y="1268760"/>
            <a:ext cx="3384376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ko-KR"/>
            </a:defPPr>
            <a:lvl1pPr>
              <a:defRPr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ko-KR" altLang="en-US" dirty="0"/>
              <a:t>정수 타입의 결과 값을 </a:t>
            </a:r>
            <a:r>
              <a:rPr lang="en-US" altLang="ko-KR" dirty="0" err="1"/>
              <a:t>FileOutputStream</a:t>
            </a:r>
            <a:r>
              <a:rPr lang="ko-KR" altLang="en-US" dirty="0"/>
              <a:t>을 이용하여 파일에 저장한다</a:t>
            </a:r>
            <a:r>
              <a:rPr lang="en-US" altLang="ko-KR" dirty="0"/>
              <a:t>. </a:t>
            </a:r>
            <a:r>
              <a:rPr lang="ko-KR" altLang="en-US" dirty="0"/>
              <a:t>다시 이 파일에서 정수형 변수로 읽고 이전에 계산된 결과 값과 같은지 확인하라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945605" y="5146159"/>
            <a:ext cx="1664238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10 9 8 7 6 5 4 3 2 1 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2899" y="5661248"/>
            <a:ext cx="6020345" cy="8087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721815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문자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유니 코드로 된 문자를 입출력 하는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2"/>
            <a:r>
              <a:rPr lang="ko-KR" altLang="en-US" dirty="0"/>
              <a:t>문자로 표현되지 않는 데이터는 다루지 않음</a:t>
            </a:r>
            <a:endParaRPr lang="en-US" altLang="ko-KR" dirty="0"/>
          </a:p>
          <a:p>
            <a:pPr lvl="2"/>
            <a:r>
              <a:rPr lang="ko-KR" altLang="en-US" dirty="0"/>
              <a:t>문자 </a:t>
            </a:r>
            <a:r>
              <a:rPr lang="ko-KR" altLang="en-US" dirty="0" err="1"/>
              <a:t>스트림은</a:t>
            </a:r>
            <a:r>
              <a:rPr lang="ko-KR" altLang="en-US" dirty="0"/>
              <a:t> 이미지</a:t>
            </a:r>
            <a:r>
              <a:rPr lang="en-US" altLang="ko-KR" dirty="0"/>
              <a:t>, </a:t>
            </a:r>
            <a:r>
              <a:rPr lang="ko-KR" altLang="en-US" dirty="0"/>
              <a:t>동영상과 같은 바이너리 데이터는 입출력 할 수 없음 </a:t>
            </a:r>
            <a:r>
              <a:rPr lang="en-US" altLang="ko-KR" dirty="0"/>
              <a:t>- </a:t>
            </a:r>
            <a:r>
              <a:rPr lang="ko-KR" altLang="en-US" dirty="0"/>
              <a:t>문자 </a:t>
            </a:r>
            <a:r>
              <a:rPr lang="ko-KR" altLang="en-US" dirty="0" err="1"/>
              <a:t>스트림은</a:t>
            </a:r>
            <a:r>
              <a:rPr lang="ko-KR" altLang="en-US" dirty="0"/>
              <a:t> 문자 데이터만 입출력 가능</a:t>
            </a:r>
            <a:endParaRPr lang="en-US" altLang="ko-KR" dirty="0"/>
          </a:p>
          <a:p>
            <a:r>
              <a:rPr lang="ko-KR" altLang="en-US" dirty="0"/>
              <a:t>문자 </a:t>
            </a:r>
            <a:r>
              <a:rPr lang="ko-KR" altLang="en-US" dirty="0" err="1"/>
              <a:t>스트림을</a:t>
            </a:r>
            <a:r>
              <a:rPr lang="ko-KR" altLang="en-US" dirty="0"/>
              <a:t> 다루는 클래스</a:t>
            </a:r>
            <a:endParaRPr lang="en-US" altLang="ko-KR" dirty="0"/>
          </a:p>
          <a:p>
            <a:pPr lvl="1"/>
            <a:r>
              <a:rPr lang="en-US" altLang="ko-KR" dirty="0"/>
              <a:t>Reader/Writer</a:t>
            </a:r>
          </a:p>
          <a:p>
            <a:pPr lvl="2"/>
            <a:r>
              <a:rPr lang="en-US" altLang="ko-KR" dirty="0"/>
              <a:t>java.io </a:t>
            </a:r>
            <a:r>
              <a:rPr lang="ko-KR" altLang="en-US" dirty="0"/>
              <a:t>패키지에 포함</a:t>
            </a:r>
            <a:endParaRPr lang="en-US" altLang="ko-KR" dirty="0"/>
          </a:p>
          <a:p>
            <a:pPr lvl="2"/>
            <a:r>
              <a:rPr lang="ko-KR" altLang="en-US" dirty="0"/>
              <a:t>추상 클래스</a:t>
            </a:r>
            <a:r>
              <a:rPr lang="en-US" altLang="ko-KR" dirty="0"/>
              <a:t>. </a:t>
            </a:r>
            <a:r>
              <a:rPr lang="ko-KR" altLang="en-US" dirty="0"/>
              <a:t>문자 </a:t>
            </a:r>
            <a:r>
              <a:rPr lang="ko-KR" altLang="en-US" dirty="0" err="1"/>
              <a:t>스트림을</a:t>
            </a:r>
            <a:r>
              <a:rPr lang="ko-KR" altLang="en-US" dirty="0"/>
              <a:t> 다루는 모든 클래스의 슈퍼 클래스</a:t>
            </a:r>
            <a:endParaRPr lang="en-US" altLang="ko-KR" dirty="0"/>
          </a:p>
          <a:p>
            <a:pPr lvl="1"/>
            <a:r>
              <a:rPr lang="en-US" altLang="ko-KR" dirty="0" err="1"/>
              <a:t>InputStreamReader</a:t>
            </a:r>
            <a:r>
              <a:rPr lang="en-US" altLang="ko-KR" dirty="0"/>
              <a:t>/</a:t>
            </a:r>
            <a:r>
              <a:rPr lang="en-US" altLang="ko-KR" dirty="0" err="1"/>
              <a:t>OutputStreamWriter</a:t>
            </a:r>
            <a:endParaRPr lang="en-US" altLang="ko-KR" dirty="0"/>
          </a:p>
          <a:p>
            <a:pPr lvl="2"/>
            <a:r>
              <a:rPr lang="ko-KR" altLang="en-US" dirty="0"/>
              <a:t>바이트 </a:t>
            </a:r>
            <a:r>
              <a:rPr lang="ko-KR" altLang="en-US" dirty="0" err="1"/>
              <a:t>스트림과</a:t>
            </a:r>
            <a:r>
              <a:rPr lang="ko-KR" altLang="en-US" dirty="0"/>
              <a:t> 문자 </a:t>
            </a:r>
            <a:r>
              <a:rPr lang="ko-KR" altLang="en-US" dirty="0" err="1"/>
              <a:t>스트림을</a:t>
            </a:r>
            <a:r>
              <a:rPr lang="ko-KR" altLang="en-US" dirty="0"/>
              <a:t> 연결시켜주는 다리 역할</a:t>
            </a:r>
            <a:endParaRPr lang="en-US" altLang="ko-KR" dirty="0"/>
          </a:p>
          <a:p>
            <a:pPr lvl="2"/>
            <a:r>
              <a:rPr lang="ko-KR" altLang="en-US" dirty="0"/>
              <a:t>지정된 문자집합 이용</a:t>
            </a:r>
            <a:endParaRPr lang="en-US" altLang="ko-KR" dirty="0"/>
          </a:p>
          <a:p>
            <a:pPr lvl="2"/>
            <a:r>
              <a:rPr lang="en-US" altLang="ko-KR" dirty="0" err="1"/>
              <a:t>InputStreamReader</a:t>
            </a:r>
            <a:r>
              <a:rPr lang="en-US" altLang="ko-KR" dirty="0"/>
              <a:t> : </a:t>
            </a:r>
            <a:r>
              <a:rPr lang="ko-KR" altLang="en-US" dirty="0"/>
              <a:t>바이트를 읽어 문자로 </a:t>
            </a:r>
            <a:r>
              <a:rPr lang="ko-KR" altLang="en-US" dirty="0" err="1"/>
              <a:t>인코딩</a:t>
            </a:r>
            <a:endParaRPr lang="en-US" altLang="ko-KR" dirty="0"/>
          </a:p>
          <a:p>
            <a:pPr lvl="2"/>
            <a:r>
              <a:rPr lang="en-US" altLang="ko-KR" dirty="0" err="1"/>
              <a:t>OutputStreamWriter</a:t>
            </a:r>
            <a:r>
              <a:rPr lang="en-US" altLang="ko-KR" dirty="0"/>
              <a:t> : </a:t>
            </a:r>
            <a:r>
              <a:rPr lang="ko-KR" altLang="en-US" dirty="0"/>
              <a:t>문자를 바이트로 </a:t>
            </a:r>
            <a:r>
              <a:rPr lang="ko-KR" altLang="en-US" dirty="0" err="1"/>
              <a:t>디코딩하여</a:t>
            </a:r>
            <a:r>
              <a:rPr lang="ko-KR" altLang="en-US" dirty="0"/>
              <a:t> 출력</a:t>
            </a:r>
            <a:endParaRPr lang="en-US" altLang="ko-KR" dirty="0"/>
          </a:p>
          <a:p>
            <a:pPr lvl="1"/>
            <a:r>
              <a:rPr lang="en-US" altLang="ko-KR" dirty="0" err="1"/>
              <a:t>FileReader</a:t>
            </a:r>
            <a:r>
              <a:rPr lang="en-US" altLang="ko-KR" dirty="0"/>
              <a:t>/</a:t>
            </a:r>
            <a:r>
              <a:rPr lang="en-US" altLang="ko-KR" dirty="0" err="1"/>
              <a:t>FileWriter</a:t>
            </a:r>
            <a:endParaRPr lang="en-US" altLang="ko-KR" dirty="0"/>
          </a:p>
          <a:p>
            <a:pPr lvl="2"/>
            <a:r>
              <a:rPr lang="ko-KR" altLang="en-US" dirty="0"/>
              <a:t>텍스트 파일에서 문자 데이터 입출력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07925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8-3 : </a:t>
            </a:r>
            <a:r>
              <a:rPr lang="en-US" altLang="ko-KR" dirty="0" err="1"/>
              <a:t>FileReader</a:t>
            </a:r>
            <a:r>
              <a:rPr lang="ko-KR" altLang="en-US" dirty="0"/>
              <a:t>를 이용한 텍스트 파일 읽기 </a:t>
            </a:r>
            <a:r>
              <a:rPr lang="en-US" altLang="ko-KR" dirty="0"/>
              <a:t>- system.ini </a:t>
            </a:r>
            <a:r>
              <a:rPr lang="ko-KR" altLang="en-US" dirty="0"/>
              <a:t>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1538" y="2071678"/>
            <a:ext cx="535785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java.io.*;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FileReaderEx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FileReader in = null;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// </a:t>
            </a:r>
            <a:r>
              <a:rPr lang="ko-KR" altLang="en-US" sz="1400" dirty="0"/>
              <a:t>파일로부터 문자 입력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생성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in = new FileReader("c:\\windows\\system.ini");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   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dirty="0"/>
              <a:t>            while ((</a:t>
            </a:r>
            <a:r>
              <a:rPr lang="en-US" altLang="ko-KR" sz="1400" b="1" dirty="0"/>
              <a:t>c = </a:t>
            </a:r>
            <a:r>
              <a:rPr lang="en-US" altLang="ko-KR" sz="1400" b="1" dirty="0" err="1"/>
              <a:t>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 // </a:t>
            </a:r>
            <a:r>
              <a:rPr lang="ko-KR" altLang="en-US" sz="1400" dirty="0"/>
              <a:t>한 문자씩 읽는다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/>
              <a:t>                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((char)c);</a:t>
            </a:r>
          </a:p>
          <a:p>
            <a:pPr defTabSz="180000"/>
            <a:r>
              <a:rPr lang="en-US" altLang="ko-KR" sz="1400" dirty="0"/>
              <a:t>            }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in.close</a:t>
            </a:r>
            <a:r>
              <a:rPr lang="en-US" altLang="ko-KR" sz="1400" dirty="0"/>
              <a:t>();    </a:t>
            </a:r>
          </a:p>
          <a:p>
            <a:pPr defTabSz="180000"/>
            <a:r>
              <a:rPr lang="en-US" altLang="ko-KR" sz="1400" dirty="0"/>
              <a:t>		} 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입출력 오류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}		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sv-SE" altLang="ko-KR" sz="1400" dirty="0">
              <a:latin typeface="+mj-lt"/>
            </a:endParaRPr>
          </a:p>
        </p:txBody>
      </p:sp>
      <p:sp>
        <p:nvSpPr>
          <p:cNvPr id="7" name="내용 개체 틀 2"/>
          <p:cNvSpPr txBox="1">
            <a:spLocks/>
          </p:cNvSpPr>
          <p:nvPr/>
        </p:nvSpPr>
        <p:spPr>
          <a:xfrm>
            <a:off x="571472" y="1285860"/>
            <a:ext cx="8153400" cy="80234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320040" indent="-320040" algn="l" rtl="0" eaLnBrk="1" latinLnBrk="1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640080" indent="-274320" algn="l" rtl="0" eaLnBrk="1" latinLnBrk="1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914400" indent="-228600" algn="l" rtl="0" eaLnBrk="1" latinLnBrk="1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1800" kern="1200">
                <a:solidFill>
                  <a:schemeClr val="tx1"/>
                </a:solidFill>
                <a:latin typeface="휴먼편지체" pitchFamily="18" charset="-127"/>
                <a:ea typeface="휴먼편지체" pitchFamily="18" charset="-127"/>
                <a:cs typeface="+mn-cs"/>
              </a:defRPr>
            </a:lvl3pPr>
            <a:lvl4pPr marL="1371600" indent="-228600" algn="l" rtl="0" eaLnBrk="1" latinLnBrk="1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-228600" algn="l" rtl="0" eaLnBrk="1" latinLnBrk="1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03120" indent="-228600" algn="l" rtl="0" eaLnBrk="1" latinLnBrk="1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1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1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1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/>
              <a:buNone/>
            </a:pP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FileReader</a:t>
            </a: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이용하여 사용자 컴퓨터의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windows </a:t>
            </a: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디렉터리에 있는 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system.ini </a:t>
            </a: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파일을 읽고 화면에 출력하라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system.ini </a:t>
            </a:r>
            <a:r>
              <a:rPr lang="ko-KR" altLang="en-US" sz="18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파일은 텍스트 파일이다</a:t>
            </a:r>
            <a:r>
              <a:rPr lang="en-US" altLang="ko-KR" sz="18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8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40792" y="3487451"/>
            <a:ext cx="2657715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; for 16-bit app support</a:t>
            </a:r>
          </a:p>
          <a:p>
            <a:r>
              <a:rPr lang="en-US" altLang="ko-KR" dirty="0"/>
              <a:t>[386Enh]</a:t>
            </a:r>
          </a:p>
          <a:p>
            <a:r>
              <a:rPr lang="en-US" altLang="ko-KR" dirty="0"/>
              <a:t>woafont=dosapp.fon</a:t>
            </a:r>
          </a:p>
          <a:p>
            <a:r>
              <a:rPr lang="en-US" altLang="ko-KR" dirty="0"/>
              <a:t>EGA80WOA.FON=EGA80WOA.FON</a:t>
            </a:r>
          </a:p>
          <a:p>
            <a:r>
              <a:rPr lang="en-US" altLang="ko-KR" dirty="0"/>
              <a:t>EGA40WOA.FON=EGA40WOA.FON</a:t>
            </a:r>
          </a:p>
          <a:p>
            <a:r>
              <a:rPr lang="en-US" altLang="ko-KR" dirty="0"/>
              <a:t>CGA80WOA.FON=CGA80WOA.FON</a:t>
            </a:r>
          </a:p>
          <a:p>
            <a:r>
              <a:rPr lang="en-US" altLang="ko-KR" dirty="0"/>
              <a:t>CGA40WOA.FON=CGA40WOA.FON</a:t>
            </a:r>
          </a:p>
          <a:p>
            <a:endParaRPr lang="en-US" altLang="ko-KR" dirty="0"/>
          </a:p>
          <a:p>
            <a:r>
              <a:rPr lang="en-US" altLang="ko-KR" dirty="0"/>
              <a:t>[drivers]</a:t>
            </a:r>
          </a:p>
          <a:p>
            <a:r>
              <a:rPr lang="en-US" altLang="ko-KR" dirty="0"/>
              <a:t>wave=mmdrv.dll</a:t>
            </a:r>
          </a:p>
          <a:p>
            <a:r>
              <a:rPr lang="en-US" altLang="ko-KR" dirty="0"/>
              <a:t>timer=timer.drv</a:t>
            </a:r>
          </a:p>
          <a:p>
            <a:endParaRPr lang="en-US" altLang="ko-KR" dirty="0"/>
          </a:p>
          <a:p>
            <a:r>
              <a:rPr lang="en-US" altLang="ko-KR" dirty="0"/>
              <a:t>[mci]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74</a:t>
            </a:fld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275856" y="4517021"/>
            <a:ext cx="2351748" cy="476726"/>
          </a:xfrm>
          <a:prstGeom prst="wedgeRoundRectCallout">
            <a:avLst>
              <a:gd name="adj1" fmla="val -47307"/>
              <a:gd name="adj2" fmla="val -11463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100" dirty="0"/>
              <a:t>파일의 끝을 만나면 </a:t>
            </a:r>
            <a:r>
              <a:rPr lang="en-US" altLang="ko-KR" sz="1100" dirty="0"/>
              <a:t>read()</a:t>
            </a:r>
            <a:r>
              <a:rPr lang="ko-KR" altLang="en-US" sz="1100" dirty="0"/>
              <a:t>는 </a:t>
            </a:r>
            <a:r>
              <a:rPr lang="en-US" altLang="ko-KR" sz="1100" dirty="0"/>
              <a:t>-1 </a:t>
            </a:r>
            <a:r>
              <a:rPr lang="ko-KR" altLang="en-US" sz="1100" dirty="0"/>
              <a:t>리턴</a:t>
            </a:r>
          </a:p>
        </p:txBody>
      </p:sp>
    </p:spTree>
    <p:extLst>
      <p:ext uri="{BB962C8B-B14F-4D97-AF65-F5344CB8AC3E}">
        <p14:creationId xmlns:p14="http://schemas.microsoft.com/office/powerpoint/2010/main" val="21558121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문자 집합과 </a:t>
            </a:r>
            <a:r>
              <a:rPr lang="en-US" altLang="ko-KR" dirty="0" err="1"/>
              <a:t>InputStreamReader</a:t>
            </a:r>
            <a:r>
              <a:rPr lang="ko-KR" altLang="en-US" dirty="0"/>
              <a:t>로 텍스트 파일 읽기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403648" y="1484784"/>
            <a:ext cx="604867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FileInputStream</a:t>
            </a:r>
            <a:r>
              <a:rPr lang="en-US" altLang="ko-KR" sz="1400" dirty="0"/>
              <a:t> fin = new </a:t>
            </a:r>
            <a:r>
              <a:rPr lang="en-US" altLang="ko-KR" sz="1400" dirty="0" err="1"/>
              <a:t>FileInputStream</a:t>
            </a:r>
            <a:r>
              <a:rPr lang="en-US" altLang="ko-KR" sz="1400" dirty="0"/>
              <a:t>("c:\\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\\hangul.txt");</a:t>
            </a:r>
          </a:p>
          <a:p>
            <a:pPr defTabSz="180000"/>
            <a:r>
              <a:rPr lang="en-US" altLang="ko-KR" sz="1400" dirty="0" err="1"/>
              <a:t>InputStreamReader</a:t>
            </a:r>
            <a:r>
              <a:rPr lang="en-US" altLang="ko-KR" sz="1400" dirty="0"/>
              <a:t> in = new 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(fin, </a:t>
            </a:r>
            <a:r>
              <a:rPr lang="en-US" altLang="ko-KR" sz="1400" b="1" dirty="0">
                <a:solidFill>
                  <a:srgbClr val="FF0000"/>
                </a:solidFill>
              </a:rPr>
              <a:t>"MS949"</a:t>
            </a:r>
            <a:r>
              <a:rPr lang="en-US" altLang="ko-KR" sz="1400" dirty="0"/>
              <a:t>); </a:t>
            </a:r>
            <a:endParaRPr lang="ko-KR" altLang="en-US" sz="1400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6166535" y="2193657"/>
            <a:ext cx="2135742" cy="289441"/>
          </a:xfrm>
          <a:prstGeom prst="wedgeRoundRectCallout">
            <a:avLst>
              <a:gd name="adj1" fmla="val -43618"/>
              <a:gd name="adj2" fmla="val -13430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100"/>
              <a:t>한글 완성형 </a:t>
            </a:r>
            <a:r>
              <a:rPr lang="ko-KR" altLang="en-US" sz="1100" dirty="0" err="1"/>
              <a:t>확장형</a:t>
            </a:r>
            <a:r>
              <a:rPr lang="ko-KR" altLang="en-US" sz="1100" dirty="0"/>
              <a:t> 문자 집합</a:t>
            </a:r>
            <a:endParaRPr lang="en-US" altLang="ko-KR" sz="1100" dirty="0"/>
          </a:p>
        </p:txBody>
      </p:sp>
      <p:sp>
        <p:nvSpPr>
          <p:cNvPr id="7" name="직사각형 6"/>
          <p:cNvSpPr/>
          <p:nvPr/>
        </p:nvSpPr>
        <p:spPr>
          <a:xfrm>
            <a:off x="2411760" y="2510135"/>
            <a:ext cx="30243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 while ((c = </a:t>
            </a:r>
            <a:r>
              <a:rPr lang="en-US" altLang="ko-KR" sz="1400" b="1" dirty="0" err="1"/>
              <a:t>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((char)c);</a:t>
            </a:r>
          </a:p>
          <a:p>
            <a:pPr defTabSz="180000"/>
            <a:r>
              <a:rPr lang="en-US" altLang="ko-KR" sz="1400" dirty="0"/>
              <a:t> }</a:t>
            </a:r>
            <a:endParaRPr lang="ko-KR" altLang="en-US" sz="14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4111558"/>
            <a:ext cx="1851086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순서도: 대체 처리 8"/>
          <p:cNvSpPr/>
          <p:nvPr/>
        </p:nvSpPr>
        <p:spPr>
          <a:xfrm>
            <a:off x="3515231" y="4471598"/>
            <a:ext cx="1008112" cy="43204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3"/>
            <a:endCxn id="9" idx="1"/>
          </p:cNvCxnSpPr>
          <p:nvPr/>
        </p:nvCxnSpPr>
        <p:spPr>
          <a:xfrm>
            <a:off x="2534654" y="4687622"/>
            <a:ext cx="9805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499088" y="4694373"/>
            <a:ext cx="1075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 </a:t>
            </a:r>
            <a:r>
              <a:rPr lang="en-US" altLang="ko-KR" sz="1000" dirty="0">
                <a:solidFill>
                  <a:srgbClr val="00B0F0"/>
                </a:solidFill>
              </a:rPr>
              <a:t>10101101</a:t>
            </a:r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 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23343" y="4706454"/>
            <a:ext cx="1075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 </a:t>
            </a:r>
            <a:r>
              <a:rPr lang="en-US" altLang="ko-KR" sz="1000" dirty="0">
                <a:solidFill>
                  <a:srgbClr val="00B0F0"/>
                </a:solidFill>
              </a:rPr>
              <a:t>10101101</a:t>
            </a:r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 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cxnSp>
        <p:nvCxnSpPr>
          <p:cNvPr id="13" name="직선 화살표 연결선 12"/>
          <p:cNvCxnSpPr>
            <a:stCxn id="9" idx="3"/>
            <a:endCxn id="14" idx="1"/>
          </p:cNvCxnSpPr>
          <p:nvPr/>
        </p:nvCxnSpPr>
        <p:spPr>
          <a:xfrm>
            <a:off x="4523343" y="4687622"/>
            <a:ext cx="98057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순서도: 대체 처리 13"/>
          <p:cNvSpPr/>
          <p:nvPr/>
        </p:nvSpPr>
        <p:spPr>
          <a:xfrm>
            <a:off x="5503920" y="4471598"/>
            <a:ext cx="1008112" cy="43204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85684" y="4941168"/>
            <a:ext cx="1267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FileInputStream</a:t>
            </a:r>
            <a:endParaRPr lang="ko-KR" alt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5356996" y="4917610"/>
            <a:ext cx="1512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InputStreamReader</a:t>
            </a:r>
            <a:endParaRPr lang="ko-KR" alt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6658955" y="4735743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‘</a:t>
            </a:r>
            <a:r>
              <a:rPr lang="ko-KR" altLang="en-US" sz="1000" dirty="0">
                <a:solidFill>
                  <a:srgbClr val="00B0F0"/>
                </a:solidFill>
                <a:sym typeface="Wingdings"/>
              </a:rPr>
              <a:t>가</a:t>
            </a:r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’, ‘</a:t>
            </a:r>
            <a:r>
              <a:rPr lang="ko-KR" altLang="en-US" sz="1000" dirty="0">
                <a:solidFill>
                  <a:srgbClr val="00B0F0"/>
                </a:solidFill>
                <a:sym typeface="Wingdings"/>
              </a:rPr>
              <a:t>나</a:t>
            </a:r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’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cxnSp>
        <p:nvCxnSpPr>
          <p:cNvPr id="18" name="직선 화살표 연결선 17"/>
          <p:cNvCxnSpPr>
            <a:stCxn id="14" idx="3"/>
            <a:endCxn id="19" idx="1"/>
          </p:cNvCxnSpPr>
          <p:nvPr/>
        </p:nvCxnSpPr>
        <p:spPr>
          <a:xfrm>
            <a:off x="6512032" y="4687622"/>
            <a:ext cx="778827" cy="120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290859" y="4545832"/>
            <a:ext cx="840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in.read</a:t>
            </a:r>
            <a:r>
              <a:rPr lang="en-US" altLang="ko-KR" sz="1400" dirty="0"/>
              <a:t>()</a:t>
            </a:r>
          </a:p>
        </p:txBody>
      </p:sp>
      <p:sp>
        <p:nvSpPr>
          <p:cNvPr id="20" name="모서리가 둥근 사각형 설명선 19"/>
          <p:cNvSpPr/>
          <p:nvPr/>
        </p:nvSpPr>
        <p:spPr>
          <a:xfrm>
            <a:off x="5287194" y="3668884"/>
            <a:ext cx="1582396" cy="476726"/>
          </a:xfrm>
          <a:prstGeom prst="wedgeRoundRectCallout">
            <a:avLst>
              <a:gd name="adj1" fmla="val 5245"/>
              <a:gd name="adj2" fmla="val 10942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100" dirty="0"/>
              <a:t>문자 집합 사용</a:t>
            </a:r>
            <a:endParaRPr lang="en-US" altLang="ko-KR" sz="1100" dirty="0"/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윈도우에서 </a:t>
            </a:r>
            <a:r>
              <a:rPr lang="en-US" altLang="ko-KR" sz="1100" dirty="0"/>
              <a:t>MS949)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626682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한글 텍스트 파일 읽기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5535" y="1909276"/>
            <a:ext cx="5976665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java.io.*;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FileReadHangulSuccess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 in = null;</a:t>
            </a:r>
          </a:p>
          <a:p>
            <a:pPr defTabSz="180000"/>
            <a:r>
              <a:rPr lang="en-US" altLang="ko-KR" sz="1400" dirty="0"/>
              <a:t>		FileInputStream fin = null;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fin = new FileInputStream("c:\\</a:t>
            </a:r>
            <a:r>
              <a:rPr lang="en-US" altLang="ko-KR" sz="1400" b="1" dirty="0" err="1"/>
              <a:t>tmp</a:t>
            </a:r>
            <a:r>
              <a:rPr lang="en-US" altLang="ko-KR" sz="1400" b="1" dirty="0"/>
              <a:t>\\hangul.txt");</a:t>
            </a:r>
          </a:p>
          <a:p>
            <a:pPr defTabSz="180000"/>
            <a:r>
              <a:rPr lang="en-US" altLang="ko-KR" sz="1400" b="1" dirty="0"/>
              <a:t>			in = new </a:t>
            </a:r>
            <a:r>
              <a:rPr lang="en-US" altLang="ko-KR" sz="1400" b="1" dirty="0" err="1"/>
              <a:t>InputStreamReader</a:t>
            </a:r>
            <a:r>
              <a:rPr lang="en-US" altLang="ko-KR" sz="1400" b="1" dirty="0"/>
              <a:t>(fin, </a:t>
            </a:r>
            <a:r>
              <a:rPr lang="en-US" altLang="ko-KR" sz="1400" b="1" dirty="0">
                <a:solidFill>
                  <a:srgbClr val="FF0000"/>
                </a:solidFill>
              </a:rPr>
              <a:t>"MS949"</a:t>
            </a:r>
            <a:r>
              <a:rPr lang="en-US" altLang="ko-KR" sz="1400" b="1" dirty="0"/>
              <a:t>)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인코딩</a:t>
            </a:r>
            <a:r>
              <a:rPr lang="ko-KR" altLang="en-US" sz="1400" dirty="0"/>
              <a:t> 문자 집합은 </a:t>
            </a:r>
            <a:r>
              <a:rPr lang="en-US" altLang="ko-KR" sz="1400" dirty="0"/>
              <a:t>" + </a:t>
            </a:r>
            <a:r>
              <a:rPr lang="en-US" altLang="ko-KR" sz="1400" dirty="0" err="1"/>
              <a:t>in.getEncoding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		while ((c = </a:t>
            </a:r>
            <a:r>
              <a:rPr lang="en-US" altLang="ko-KR" sz="1400" b="1" dirty="0" err="1"/>
              <a:t>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((char)c);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 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입출력 오류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sv-SE" altLang="ko-KR" sz="1400" dirty="0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5536" y="1253073"/>
            <a:ext cx="55515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InputStreamReader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이용하여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MS949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문자 집합으로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한글 텍스트 파일을 읽고 출력하라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29143" y="6279703"/>
            <a:ext cx="2339102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err="1"/>
              <a:t>인코딩</a:t>
            </a:r>
            <a:r>
              <a:rPr lang="ko-KR" altLang="en-US" dirty="0"/>
              <a:t> 문자 집합은 </a:t>
            </a:r>
            <a:r>
              <a:rPr lang="en-US" altLang="ko-KR" dirty="0"/>
              <a:t>MS949</a:t>
            </a:r>
          </a:p>
          <a:p>
            <a:r>
              <a:rPr lang="ko-KR" altLang="en-US" dirty="0" err="1"/>
              <a:t>가나다라마바사아자차카타파하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076056" y="3778436"/>
            <a:ext cx="1928810" cy="476726"/>
          </a:xfrm>
          <a:prstGeom prst="wedgeRoundRectCallout">
            <a:avLst>
              <a:gd name="adj1" fmla="val -77071"/>
              <a:gd name="adj2" fmla="val -36612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100" dirty="0"/>
              <a:t>MS</a:t>
            </a:r>
            <a:r>
              <a:rPr lang="ko-KR" altLang="en-US" sz="1100" dirty="0"/>
              <a:t>에서</a:t>
            </a:r>
            <a:r>
              <a:rPr lang="en-US" altLang="ko-KR" sz="1100" dirty="0"/>
              <a:t> </a:t>
            </a:r>
            <a:r>
              <a:rPr lang="ko-KR" altLang="en-US" sz="1100" dirty="0"/>
              <a:t>만든 한글 확장</a:t>
            </a:r>
          </a:p>
          <a:p>
            <a:r>
              <a:rPr lang="ko-KR" altLang="en-US" sz="1100" dirty="0"/>
              <a:t>완성형 문자 집합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76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168575" y="3352874"/>
            <a:ext cx="1072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hangul.txt</a:t>
            </a:r>
            <a:endParaRPr lang="ko-KR" altLang="en-US" sz="120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694" y="1909276"/>
            <a:ext cx="2325997" cy="144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368762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81160" y="1880024"/>
            <a:ext cx="5976665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java.io.*;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FileReadHangulFail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 in = null;</a:t>
            </a:r>
          </a:p>
          <a:p>
            <a:pPr defTabSz="180000"/>
            <a:r>
              <a:rPr lang="en-US" altLang="ko-KR" sz="1400" dirty="0"/>
              <a:t>		FileInputStream fin = null;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/>
              <a:t>fin = new FileInputStream("c:\\</a:t>
            </a:r>
            <a:r>
              <a:rPr lang="en-US" altLang="ko-KR" sz="1400" b="1" dirty="0" err="1"/>
              <a:t>tmp</a:t>
            </a:r>
            <a:r>
              <a:rPr lang="en-US" altLang="ko-KR" sz="1400" b="1" dirty="0"/>
              <a:t>\\hangul.txt");</a:t>
            </a:r>
          </a:p>
          <a:p>
            <a:pPr defTabSz="180000"/>
            <a:r>
              <a:rPr lang="en-US" altLang="ko-KR" sz="1400" b="1" dirty="0"/>
              <a:t>			in = new </a:t>
            </a:r>
            <a:r>
              <a:rPr lang="en-US" altLang="ko-KR" sz="1400" b="1" dirty="0" err="1"/>
              <a:t>InputStreamReader</a:t>
            </a:r>
            <a:r>
              <a:rPr lang="en-US" altLang="ko-KR" sz="1400" b="1" dirty="0"/>
              <a:t>(fin, </a:t>
            </a:r>
            <a:r>
              <a:rPr lang="en-US" altLang="ko-KR" sz="1400" b="1" dirty="0">
                <a:solidFill>
                  <a:srgbClr val="FF0000"/>
                </a:solidFill>
              </a:rPr>
              <a:t>"US-ASCII"</a:t>
            </a:r>
            <a:r>
              <a:rPr lang="en-US" altLang="ko-KR" sz="1400" b="1" dirty="0"/>
              <a:t>)</a:t>
            </a:r>
            <a:r>
              <a:rPr lang="en-US" altLang="ko-KR" sz="1400" dirty="0"/>
              <a:t>;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        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인코딩</a:t>
            </a:r>
            <a:r>
              <a:rPr lang="ko-KR" altLang="en-US" sz="1400" dirty="0"/>
              <a:t> 문자 집합은 </a:t>
            </a:r>
            <a:r>
              <a:rPr lang="en-US" altLang="ko-KR" sz="1400" dirty="0"/>
              <a:t>" + </a:t>
            </a:r>
            <a:r>
              <a:rPr lang="en-US" altLang="ko-KR" sz="1400" dirty="0" err="1"/>
              <a:t>in.getEncoding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		while ((c = </a:t>
            </a:r>
            <a:r>
              <a:rPr lang="en-US" altLang="ko-KR" sz="1400" b="1" dirty="0" err="1"/>
              <a:t>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((char)c);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 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입출력 오류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sv-SE" altLang="ko-KR" sz="1400" dirty="0">
              <a:latin typeface="+mj-lt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문자 집합 지정이 잘못된 한글 텍스트 파일 읽기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516890" y="6237218"/>
            <a:ext cx="2159566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err="1"/>
              <a:t>인코딩</a:t>
            </a:r>
            <a:r>
              <a:rPr lang="ko-KR" altLang="en-US" dirty="0"/>
              <a:t> 문자 집합은 </a:t>
            </a:r>
            <a:r>
              <a:rPr lang="en-US" altLang="ko-KR" dirty="0"/>
              <a:t>ASCII</a:t>
            </a:r>
          </a:p>
          <a:p>
            <a:r>
              <a:rPr lang="en-US" altLang="ko-KR" dirty="0"/>
              <a:t>????????????????????????????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3463763" y="2852936"/>
            <a:ext cx="2794062" cy="442674"/>
          </a:xfrm>
          <a:prstGeom prst="wedgeRoundRectCallout">
            <a:avLst>
              <a:gd name="adj1" fmla="val -50189"/>
              <a:gd name="adj2" fmla="val 2281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문자</a:t>
            </a:r>
            <a:r>
              <a:rPr lang="en-US" altLang="ko-KR" sz="1000" dirty="0"/>
              <a:t> </a:t>
            </a:r>
            <a:r>
              <a:rPr lang="ko-KR" altLang="en-US" sz="1000" dirty="0"/>
              <a:t>집합 지정이 잘못된 경우의 예를 보이기 위해 일부러 틀린 문자 집합 지정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77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4689018" y="3282694"/>
            <a:ext cx="1225329" cy="457295"/>
          </a:xfrm>
          <a:custGeom>
            <a:avLst/>
            <a:gdLst>
              <a:gd name="connsiteX0" fmla="*/ 769950 w 1225329"/>
              <a:gd name="connsiteY0" fmla="*/ 18288 h 457295"/>
              <a:gd name="connsiteX1" fmla="*/ 897966 w 1225329"/>
              <a:gd name="connsiteY1" fmla="*/ 228600 h 457295"/>
              <a:gd name="connsiteX2" fmla="*/ 1854 w 1225329"/>
              <a:gd name="connsiteY2" fmla="*/ 457200 h 457295"/>
              <a:gd name="connsiteX3" fmla="*/ 1172286 w 1225329"/>
              <a:gd name="connsiteY3" fmla="*/ 201168 h 457295"/>
              <a:gd name="connsiteX4" fmla="*/ 916254 w 1225329"/>
              <a:gd name="connsiteY4" fmla="*/ 0 h 457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5329" h="457295">
                <a:moveTo>
                  <a:pt x="769950" y="18288"/>
                </a:moveTo>
                <a:cubicBezTo>
                  <a:pt x="897966" y="86868"/>
                  <a:pt x="1025982" y="155448"/>
                  <a:pt x="897966" y="228600"/>
                </a:cubicBezTo>
                <a:cubicBezTo>
                  <a:pt x="769950" y="301752"/>
                  <a:pt x="-43866" y="461772"/>
                  <a:pt x="1854" y="457200"/>
                </a:cubicBezTo>
                <a:cubicBezTo>
                  <a:pt x="47574" y="452628"/>
                  <a:pt x="1019886" y="277368"/>
                  <a:pt x="1172286" y="201168"/>
                </a:cubicBezTo>
                <a:cubicBezTo>
                  <a:pt x="1324686" y="124968"/>
                  <a:pt x="1120470" y="62484"/>
                  <a:pt x="916254" y="0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168575" y="3352874"/>
            <a:ext cx="1072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hangul.txt</a:t>
            </a:r>
            <a:endParaRPr lang="ko-KR" altLang="en-US" sz="12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694" y="1909276"/>
            <a:ext cx="2325997" cy="1447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모서리가 둥근 사각형 설명선 13"/>
          <p:cNvSpPr/>
          <p:nvPr/>
        </p:nvSpPr>
        <p:spPr>
          <a:xfrm>
            <a:off x="3851920" y="6021288"/>
            <a:ext cx="2258925" cy="612934"/>
          </a:xfrm>
          <a:prstGeom prst="wedgeRoundRectCallout">
            <a:avLst>
              <a:gd name="adj1" fmla="val 70440"/>
              <a:gd name="adj2" fmla="val 4346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문자</a:t>
            </a:r>
            <a:r>
              <a:rPr lang="en-US" altLang="ko-KR" sz="1000" dirty="0"/>
              <a:t> </a:t>
            </a:r>
            <a:r>
              <a:rPr lang="ko-KR" altLang="en-US" sz="1000" dirty="0"/>
              <a:t>집합 지정이 잘못되어</a:t>
            </a:r>
            <a:endParaRPr lang="en-US" altLang="ko-KR" sz="1000" dirty="0"/>
          </a:p>
          <a:p>
            <a:r>
              <a:rPr lang="ko-KR" altLang="en-US" sz="1000" dirty="0"/>
              <a:t>읽은 문자가 제대로 인식되지 못함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출력 결과가 깨짐</a:t>
            </a:r>
          </a:p>
        </p:txBody>
      </p:sp>
    </p:spTree>
    <p:extLst>
      <p:ext uri="{BB962C8B-B14F-4D97-AF65-F5344CB8AC3E}">
        <p14:creationId xmlns:p14="http://schemas.microsoft.com/office/powerpoint/2010/main" val="89712957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FileWriter</a:t>
            </a:r>
            <a:r>
              <a:rPr lang="en-US" altLang="ko-KR" dirty="0"/>
              <a:t> </a:t>
            </a:r>
            <a:r>
              <a:rPr lang="ko-KR" altLang="en-US" dirty="0"/>
              <a:t>사용 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c:\test.txt</a:t>
            </a:r>
            <a:r>
              <a:rPr lang="ko-KR" altLang="en-US" dirty="0"/>
              <a:t> 파일에 문자 출력 </a:t>
            </a:r>
            <a:r>
              <a:rPr lang="ko-KR" altLang="en-US" dirty="0" err="1"/>
              <a:t>스트림을</a:t>
            </a:r>
            <a:r>
              <a:rPr lang="ko-KR" altLang="en-US" dirty="0"/>
              <a:t> 생성하는 코드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파일에 문자 출력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71600" y="1772816"/>
            <a:ext cx="518457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/>
              <a:t>FileWriter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FileWriter</a:t>
            </a:r>
            <a:r>
              <a:rPr lang="en-US" altLang="ko-KR" sz="1400" dirty="0"/>
              <a:t>("c:\\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\\test.txt");</a:t>
            </a:r>
            <a:endParaRPr lang="sv-SE" altLang="ko-KR" sz="1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2723436"/>
            <a:ext cx="518457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FileWriter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FileWriter</a:t>
            </a:r>
            <a:r>
              <a:rPr lang="en-US" altLang="ko-KR" sz="1400" dirty="0"/>
              <a:t>("c:\\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\\test.txt");</a:t>
            </a:r>
          </a:p>
          <a:p>
            <a:r>
              <a:rPr lang="en-US" altLang="ko-KR" sz="1400" dirty="0" err="1"/>
              <a:t>fout.write</a:t>
            </a:r>
            <a:r>
              <a:rPr lang="en-US" altLang="ko-KR" sz="1400" dirty="0"/>
              <a:t>(‘A’);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‘A’ </a:t>
            </a:r>
            <a:r>
              <a:rPr lang="ko-KR" altLang="en-US" sz="1400" dirty="0"/>
              <a:t>출력</a:t>
            </a:r>
          </a:p>
          <a:p>
            <a:r>
              <a:rPr lang="en-US" altLang="ko-KR" sz="1400" dirty="0" err="1"/>
              <a:t>fout.close</a:t>
            </a:r>
            <a:r>
              <a:rPr lang="en-US" altLang="ko-KR" sz="1400" dirty="0"/>
              <a:t>();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06437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 : </a:t>
            </a:r>
            <a:r>
              <a:rPr lang="ko-KR" altLang="en-US" dirty="0"/>
              <a:t>키보드 입력을 파일로 저장하기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1472" y="1214422"/>
            <a:ext cx="8429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키보드에서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입력받은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데이터를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c:\tmp\test.txt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파일에 저장하는 코드를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9512" y="1700808"/>
            <a:ext cx="5328592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java.io.*;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FileWriterEx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 in = new </a:t>
            </a:r>
            <a:r>
              <a:rPr lang="en-US" altLang="ko-KR" sz="1400" dirty="0" err="1"/>
              <a:t>InputStreamReader</a:t>
            </a:r>
            <a:r>
              <a:rPr lang="en-US" altLang="ko-KR" sz="1400" dirty="0"/>
              <a:t>(System.in); </a:t>
            </a:r>
          </a:p>
          <a:p>
            <a:pPr defTabSz="180000"/>
            <a:r>
              <a:rPr lang="ko-KR" altLang="en-US" sz="1400" dirty="0"/>
              <a:t>		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FileWriter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fout</a:t>
            </a:r>
            <a:r>
              <a:rPr lang="en-US" altLang="ko-KR" sz="1400" dirty="0"/>
              <a:t> = null;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b="1" dirty="0" err="1"/>
              <a:t>fout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FileWriter</a:t>
            </a:r>
            <a:r>
              <a:rPr lang="en-US" altLang="ko-KR" sz="1400" b="1" dirty="0"/>
              <a:t>("c:\\</a:t>
            </a:r>
            <a:r>
              <a:rPr lang="en-US" altLang="ko-KR" sz="1400" b="1" dirty="0" err="1"/>
              <a:t>tmp</a:t>
            </a:r>
            <a:r>
              <a:rPr lang="en-US" altLang="ko-KR" sz="1400" b="1" dirty="0"/>
              <a:t>\\test.txt");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while ((c = </a:t>
            </a:r>
            <a:r>
              <a:rPr lang="en-US" altLang="ko-KR" sz="1400" b="1" dirty="0" err="1"/>
              <a:t>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fout.write</a:t>
            </a:r>
            <a:r>
              <a:rPr lang="en-US" altLang="ko-KR" sz="1400" dirty="0"/>
              <a:t>(c);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           </a:t>
            </a:r>
            <a:r>
              <a:rPr lang="en-US" altLang="ko-KR" sz="1400" dirty="0" err="1"/>
              <a:t>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fout.close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	} catch (</a:t>
            </a:r>
            <a:r>
              <a:rPr lang="en-US" altLang="ko-KR" sz="1400" dirty="0" err="1"/>
              <a:t>IOException</a:t>
            </a:r>
            <a:r>
              <a:rPr lang="en-US" altLang="ko-KR" sz="1400" dirty="0"/>
              <a:t> 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입출력  오류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2143116"/>
            <a:ext cx="3390907" cy="1182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72132" y="4214818"/>
            <a:ext cx="3429024" cy="118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모서리가 둥근 사각형 설명선 6"/>
          <p:cNvSpPr/>
          <p:nvPr/>
        </p:nvSpPr>
        <p:spPr>
          <a:xfrm>
            <a:off x="5643570" y="3357562"/>
            <a:ext cx="1857388" cy="476726"/>
          </a:xfrm>
          <a:prstGeom prst="wedgeRoundRectCallout">
            <a:avLst>
              <a:gd name="adj1" fmla="val -25820"/>
              <a:gd name="adj2" fmla="val -13618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dirty="0" err="1"/>
              <a:t>abcdef</a:t>
            </a:r>
            <a:r>
              <a:rPr lang="en-US" altLang="ko-KR" sz="1100" dirty="0"/>
              <a:t> </a:t>
            </a:r>
            <a:r>
              <a:rPr lang="ko-KR" altLang="en-US" sz="1100" dirty="0"/>
              <a:t>입력 후 </a:t>
            </a:r>
            <a:r>
              <a:rPr lang="en-US" altLang="ko-KR" sz="1100" dirty="0"/>
              <a:t>&lt;Enter&gt; </a:t>
            </a:r>
            <a:r>
              <a:rPr lang="ko-KR" altLang="en-US" sz="1100" dirty="0"/>
              <a:t>키와 </a:t>
            </a:r>
            <a:r>
              <a:rPr lang="en-US" altLang="ko-KR" sz="1100" dirty="0"/>
              <a:t>ctrl-z</a:t>
            </a:r>
            <a:r>
              <a:rPr lang="ko-KR" altLang="en-US" sz="1100" dirty="0"/>
              <a:t>키 입력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72198" y="5357826"/>
            <a:ext cx="202972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실행 결과 </a:t>
            </a:r>
            <a:r>
              <a:rPr lang="en-US" altLang="ko-KR" sz="1600" dirty="0"/>
              <a:t>test.txt </a:t>
            </a:r>
            <a:r>
              <a:rPr lang="ko-KR" altLang="en-US" sz="1600" dirty="0"/>
              <a:t>파일 생성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38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상속과 접근 지정자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자바의 접근 지정자 </a:t>
            </a:r>
            <a:r>
              <a:rPr lang="en-US" altLang="ko-KR" dirty="0"/>
              <a:t>4 </a:t>
            </a:r>
            <a:r>
              <a:rPr lang="ko-KR" altLang="en-US" dirty="0"/>
              <a:t>가지</a:t>
            </a:r>
            <a:endParaRPr lang="en-US" altLang="ko-KR" dirty="0"/>
          </a:p>
          <a:p>
            <a:pPr lvl="1"/>
            <a:r>
              <a:rPr lang="en-US" altLang="ko-KR" dirty="0"/>
              <a:t>public, protected, default, private</a:t>
            </a:r>
          </a:p>
          <a:p>
            <a:pPr lvl="2"/>
            <a:r>
              <a:rPr lang="ko-KR" altLang="en-US" dirty="0"/>
              <a:t>상속 관계에서 주의할 접근 지정자는 </a:t>
            </a:r>
            <a:r>
              <a:rPr lang="en-US" altLang="ko-KR" dirty="0"/>
              <a:t>private</a:t>
            </a:r>
            <a:r>
              <a:rPr lang="ko-KR" altLang="en-US" dirty="0"/>
              <a:t>와</a:t>
            </a:r>
            <a:r>
              <a:rPr lang="en-US" altLang="ko-KR" dirty="0"/>
              <a:t> protected</a:t>
            </a:r>
          </a:p>
          <a:p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모든 클래스에 접근 불허</a:t>
            </a:r>
            <a:endParaRPr lang="en-US" altLang="ko-KR" dirty="0"/>
          </a:p>
          <a:p>
            <a:r>
              <a:rPr lang="ko-KR" altLang="en-US" dirty="0" err="1"/>
              <a:t>슈펴</a:t>
            </a:r>
            <a:r>
              <a:rPr lang="ko-KR" altLang="en-US" dirty="0"/>
              <a:t>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패키지 내의 모든 클래스는</a:t>
            </a:r>
            <a:r>
              <a:rPr lang="en-US" altLang="ko-KR" dirty="0"/>
              <a:t>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r>
              <a:rPr lang="ko-KR" altLang="en-US" dirty="0"/>
              <a:t>동일 패키지 여부와 상관없이 서브 클래스에서 슈퍼 클래스의 </a:t>
            </a:r>
            <a:r>
              <a:rPr lang="en-US" altLang="ko-KR" dirty="0"/>
              <a:t>protected </a:t>
            </a:r>
            <a:r>
              <a:rPr lang="ko-KR" altLang="en-US" dirty="0"/>
              <a:t>멤버 접근 가능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버퍼 입출력 </a:t>
            </a:r>
            <a:r>
              <a:rPr lang="ko-KR" altLang="en-US" dirty="0" err="1"/>
              <a:t>스트림과</a:t>
            </a:r>
            <a:r>
              <a:rPr lang="ko-KR" altLang="en-US" dirty="0"/>
              <a:t> 버퍼 입출력의 특징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00034" y="1285860"/>
            <a:ext cx="8153400" cy="185738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버퍼를 가진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입출력 데이터를 일시적으로 저장하는 버퍼를 이용하여 입출력 효율 개선</a:t>
            </a:r>
            <a:endParaRPr lang="en-US" altLang="ko-KR" dirty="0"/>
          </a:p>
          <a:p>
            <a:r>
              <a:rPr lang="ko-KR" altLang="en-US" dirty="0"/>
              <a:t>버퍼 입출력의 목적</a:t>
            </a:r>
            <a:endParaRPr lang="en-US" altLang="ko-KR" dirty="0"/>
          </a:p>
          <a:p>
            <a:pPr lvl="1"/>
            <a:r>
              <a:rPr lang="ko-KR" altLang="en-US" dirty="0"/>
              <a:t>입출력 시 운영체제의 </a:t>
            </a:r>
            <a:r>
              <a:rPr lang="en-US" altLang="ko-KR" dirty="0"/>
              <a:t>API </a:t>
            </a:r>
            <a:r>
              <a:rPr lang="ko-KR" altLang="en-US" dirty="0"/>
              <a:t>호출 횟수를 줄여 입출력 성능 개선</a:t>
            </a:r>
            <a:endParaRPr lang="en-US" altLang="ko-KR" dirty="0"/>
          </a:p>
          <a:p>
            <a:pPr lvl="2"/>
            <a:r>
              <a:rPr lang="ko-KR" altLang="en-US" dirty="0" err="1"/>
              <a:t>출력시</a:t>
            </a:r>
            <a:r>
              <a:rPr lang="ko-KR" altLang="en-US" dirty="0"/>
              <a:t> 여러 번 출력되는 데이터를 버퍼에 모아두고 한 번에 장치로 출력</a:t>
            </a:r>
            <a:endParaRPr lang="en-US" altLang="ko-KR" dirty="0"/>
          </a:p>
          <a:p>
            <a:pPr lvl="2"/>
            <a:r>
              <a:rPr lang="ko-KR" altLang="en-US" dirty="0" err="1"/>
              <a:t>입력시</a:t>
            </a:r>
            <a:r>
              <a:rPr lang="ko-KR" altLang="en-US" dirty="0"/>
              <a:t> 입력 데이터를 버퍼에 모아두고 한번에 프로그램에게 전달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80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7" y="3212976"/>
            <a:ext cx="9050154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1389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버퍼 </a:t>
            </a:r>
            <a:r>
              <a:rPr lang="ko-KR" altLang="en-US" dirty="0" err="1"/>
              <a:t>스트림의</a:t>
            </a:r>
            <a:r>
              <a:rPr lang="ko-KR" altLang="en-US" dirty="0"/>
              <a:t>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바이트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바이트 단위의 바이너리 데이터를 처리하는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en-US" altLang="ko-KR" dirty="0" err="1"/>
              <a:t>BufferedInputStream</a:t>
            </a:r>
            <a:r>
              <a:rPr lang="ko-KR" altLang="en-US" dirty="0"/>
              <a:t>와 </a:t>
            </a:r>
            <a:r>
              <a:rPr lang="en-US" altLang="ko-KR" dirty="0"/>
              <a:t>BufferedOutputStream</a:t>
            </a:r>
          </a:p>
          <a:p>
            <a:r>
              <a:rPr lang="ko-KR" altLang="en-US" dirty="0"/>
              <a:t>문자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ko-KR" altLang="en-US" dirty="0"/>
              <a:t>유니코드의 문자 데이터만 처리하는 버퍼 </a:t>
            </a:r>
            <a:r>
              <a:rPr lang="ko-KR" altLang="en-US" dirty="0" err="1"/>
              <a:t>스트림</a:t>
            </a:r>
            <a:endParaRPr lang="en-US" altLang="ko-KR" dirty="0"/>
          </a:p>
          <a:p>
            <a:pPr lvl="1"/>
            <a:r>
              <a:rPr lang="en-US" altLang="ko-KR" dirty="0" err="1"/>
              <a:t>BufferedReader</a:t>
            </a:r>
            <a:r>
              <a:rPr lang="ko-KR" altLang="en-US" dirty="0"/>
              <a:t>와 </a:t>
            </a:r>
            <a:r>
              <a:rPr lang="en-US" altLang="ko-KR" dirty="0" err="1"/>
              <a:t>BufferedWriter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41185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20</a:t>
            </a:r>
            <a:r>
              <a:rPr lang="ko-KR" altLang="en-US" dirty="0"/>
              <a:t>바이트 버퍼를 가진 </a:t>
            </a:r>
            <a:r>
              <a:rPr lang="en-US" altLang="ko-KR" dirty="0" err="1"/>
              <a:t>BufferedOutputStream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87624" y="1038215"/>
            <a:ext cx="635798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BufferedOutputStream </a:t>
            </a:r>
            <a:r>
              <a:rPr lang="en-US" altLang="ko-KR" sz="1400" b="1" dirty="0"/>
              <a:t>bout</a:t>
            </a:r>
            <a:r>
              <a:rPr lang="en-US" altLang="ko-KR" sz="1400" dirty="0"/>
              <a:t> = new BufferedOutputStream(</a:t>
            </a:r>
            <a:r>
              <a:rPr lang="en-US" altLang="ko-KR" sz="1400" b="1" dirty="0" err="1"/>
              <a:t>System.out</a:t>
            </a:r>
            <a:r>
              <a:rPr lang="en-US" altLang="ko-KR" sz="1400" dirty="0"/>
              <a:t>, 20);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FileReader </a:t>
            </a:r>
            <a:r>
              <a:rPr lang="en-US" altLang="ko-KR" sz="1400" b="1" dirty="0"/>
              <a:t>fin</a:t>
            </a:r>
            <a:r>
              <a:rPr lang="en-US" altLang="ko-KR" sz="1400" dirty="0"/>
              <a:t> = new FileReader("c:\\windows\\system.ini");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dirty="0"/>
              <a:t>while ((c = </a:t>
            </a:r>
            <a:r>
              <a:rPr lang="en-US" altLang="ko-KR" sz="1400" b="1" dirty="0" err="1"/>
              <a:t>fin.read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!= -1)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err="1"/>
              <a:t>bout.write</a:t>
            </a:r>
            <a:r>
              <a:rPr lang="en-US" altLang="ko-KR" sz="1400" b="1" dirty="0"/>
              <a:t>((char)c)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 err="1"/>
              <a:t>fin.close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 err="1"/>
              <a:t>bout.close</a:t>
            </a:r>
            <a:r>
              <a:rPr lang="en-US" altLang="ko-KR" sz="1400" dirty="0"/>
              <a:t>();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804248" y="1470263"/>
            <a:ext cx="2088482" cy="442674"/>
          </a:xfrm>
          <a:prstGeom prst="wedgeRoundRectCallout">
            <a:avLst>
              <a:gd name="adj1" fmla="val -44403"/>
              <a:gd name="adj2" fmla="val -88563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20</a:t>
            </a:r>
            <a:r>
              <a:rPr lang="ko-KR" altLang="en-US" sz="1000" dirty="0"/>
              <a:t>바이트</a:t>
            </a:r>
            <a:r>
              <a:rPr lang="en-US" altLang="ko-KR" sz="1000" dirty="0"/>
              <a:t> </a:t>
            </a:r>
            <a:r>
              <a:rPr lang="ko-KR" altLang="en-US" sz="1000" dirty="0"/>
              <a:t>크기의 버퍼 설정</a:t>
            </a:r>
            <a:r>
              <a:rPr lang="en-US" altLang="ko-KR" sz="1000" dirty="0"/>
              <a:t>. </a:t>
            </a:r>
          </a:p>
          <a:p>
            <a:r>
              <a:rPr lang="en-US" altLang="ko-KR" sz="1000" dirty="0" err="1"/>
              <a:t>System.out</a:t>
            </a:r>
            <a:r>
              <a:rPr lang="en-US" altLang="ko-KR" sz="1000" dirty="0"/>
              <a:t> </a:t>
            </a:r>
            <a:r>
              <a:rPr lang="ko-KR" altLang="en-US" sz="1000" dirty="0"/>
              <a:t>표준 </a:t>
            </a:r>
            <a:r>
              <a:rPr lang="ko-KR" altLang="en-US" sz="1000" dirty="0" err="1"/>
              <a:t>스트림에</a:t>
            </a:r>
            <a:r>
              <a:rPr lang="ko-KR" altLang="en-US" sz="1000" dirty="0"/>
              <a:t> 출력</a:t>
            </a: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922550" y="2220433"/>
            <a:ext cx="1952114" cy="272415"/>
          </a:xfrm>
          <a:prstGeom prst="wedgeRoundRectCallout">
            <a:avLst>
              <a:gd name="adj1" fmla="val -63374"/>
              <a:gd name="adj2" fmla="val -2616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/>
              <a:t>파일 전체를 읽어 화면에 출력</a:t>
            </a:r>
            <a:endParaRPr lang="en-US" altLang="ko-KR" sz="1000" dirty="0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411760" y="2910423"/>
            <a:ext cx="920063" cy="272415"/>
          </a:xfrm>
          <a:prstGeom prst="wedgeRoundRectCallout">
            <a:avLst>
              <a:gd name="adj1" fmla="val -69893"/>
              <a:gd name="adj2" fmla="val -17104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ko-KR" altLang="en-US" sz="1000" dirty="0" err="1"/>
              <a:t>스트림</a:t>
            </a:r>
            <a:r>
              <a:rPr lang="ko-KR" altLang="en-US" sz="1000" dirty="0"/>
              <a:t> 닫음</a:t>
            </a:r>
            <a:r>
              <a:rPr lang="en-US" altLang="ko-KR" sz="1000" dirty="0"/>
              <a:t> </a:t>
            </a:r>
          </a:p>
        </p:txBody>
      </p:sp>
      <p:pic>
        <p:nvPicPr>
          <p:cNvPr id="13" name="Picture 2" descr="C:\Users\Kitae\AppData\Local\Microsoft\Windows\Temporary Internet Files\Content.IE5\VROVAZCN\MC900432517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689" y="5548373"/>
            <a:ext cx="1350150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순서도: 대체 처리 13"/>
          <p:cNvSpPr/>
          <p:nvPr/>
        </p:nvSpPr>
        <p:spPr>
          <a:xfrm>
            <a:off x="2018144" y="5745586"/>
            <a:ext cx="1804528" cy="43204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                       bout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2208" y="5886620"/>
            <a:ext cx="1075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 </a:t>
            </a:r>
            <a:r>
              <a:rPr lang="en-US" altLang="ko-KR" sz="1000" dirty="0">
                <a:solidFill>
                  <a:srgbClr val="00B0F0"/>
                </a:solidFill>
              </a:rPr>
              <a:t>10101101</a:t>
            </a:r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 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2671" y="5980442"/>
            <a:ext cx="10759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 </a:t>
            </a:r>
            <a:r>
              <a:rPr lang="en-US" altLang="ko-KR" sz="1000" dirty="0">
                <a:solidFill>
                  <a:srgbClr val="00B0F0"/>
                </a:solidFill>
              </a:rPr>
              <a:t>10101101</a:t>
            </a:r>
            <a:r>
              <a:rPr lang="en-US" altLang="ko-KR" sz="1000" dirty="0">
                <a:solidFill>
                  <a:srgbClr val="00B0F0"/>
                </a:solidFill>
                <a:sym typeface="Wingdings"/>
              </a:rPr>
              <a:t> 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cxnSp>
        <p:nvCxnSpPr>
          <p:cNvPr id="17" name="직선 화살표 연결선 16"/>
          <p:cNvCxnSpPr>
            <a:stCxn id="14" idx="3"/>
            <a:endCxn id="18" idx="1"/>
          </p:cNvCxnSpPr>
          <p:nvPr/>
        </p:nvCxnSpPr>
        <p:spPr>
          <a:xfrm>
            <a:off x="3822672" y="5961610"/>
            <a:ext cx="980575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순서도: 대체 처리 17"/>
          <p:cNvSpPr/>
          <p:nvPr/>
        </p:nvSpPr>
        <p:spPr>
          <a:xfrm>
            <a:off x="4803247" y="5745586"/>
            <a:ext cx="1155035" cy="43204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System.out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56317" y="6215156"/>
            <a:ext cx="16663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BufferedOutputStram</a:t>
            </a:r>
            <a:endParaRPr lang="ko-KR" altLang="en-US" sz="1200" dirty="0"/>
          </a:p>
        </p:txBody>
      </p:sp>
      <p:sp>
        <p:nvSpPr>
          <p:cNvPr id="20" name="TextBox 19"/>
          <p:cNvSpPr txBox="1"/>
          <p:nvPr/>
        </p:nvSpPr>
        <p:spPr>
          <a:xfrm>
            <a:off x="4728781" y="6191598"/>
            <a:ext cx="1161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OutputStream</a:t>
            </a:r>
            <a:endParaRPr lang="ko-KR" altLang="en-US" sz="1200" dirty="0"/>
          </a:p>
        </p:txBody>
      </p:sp>
      <p:cxnSp>
        <p:nvCxnSpPr>
          <p:cNvPr id="21" name="직선 화살표 연결선 20"/>
          <p:cNvCxnSpPr>
            <a:stCxn id="18" idx="3"/>
          </p:cNvCxnSpPr>
          <p:nvPr/>
        </p:nvCxnSpPr>
        <p:spPr>
          <a:xfrm>
            <a:off x="5958282" y="5961610"/>
            <a:ext cx="631905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48" y="3388133"/>
            <a:ext cx="2386190" cy="192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" name="순서도: 대체 처리 22"/>
          <p:cNvSpPr/>
          <p:nvPr/>
        </p:nvSpPr>
        <p:spPr>
          <a:xfrm>
            <a:off x="4209423" y="4135025"/>
            <a:ext cx="1008112" cy="432048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fin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262811" y="4579993"/>
            <a:ext cx="901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/>
              <a:t>FileReader</a:t>
            </a:r>
            <a:endParaRPr lang="ko-KR" altLang="en-US" sz="1200" dirty="0"/>
          </a:p>
        </p:txBody>
      </p:sp>
      <p:cxnSp>
        <p:nvCxnSpPr>
          <p:cNvPr id="25" name="직선 화살표 연결선 24"/>
          <p:cNvCxnSpPr>
            <a:stCxn id="22" idx="3"/>
            <a:endCxn id="23" idx="1"/>
          </p:cNvCxnSpPr>
          <p:nvPr/>
        </p:nvCxnSpPr>
        <p:spPr>
          <a:xfrm>
            <a:off x="3211238" y="4351049"/>
            <a:ext cx="998185" cy="0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211238" y="4358465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</a:rPr>
              <a:t>‘;’  ‘f’  ‘o’  ‘r’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125858" y="4200868"/>
            <a:ext cx="8409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in.read</a:t>
            </a:r>
            <a:r>
              <a:rPr lang="en-US" altLang="ko-KR" sz="1400" dirty="0"/>
              <a:t>()</a:t>
            </a:r>
          </a:p>
        </p:txBody>
      </p:sp>
      <p:cxnSp>
        <p:nvCxnSpPr>
          <p:cNvPr id="28" name="직선 화살표 연결선 27"/>
          <p:cNvCxnSpPr>
            <a:stCxn id="23" idx="3"/>
            <a:endCxn id="27" idx="1"/>
          </p:cNvCxnSpPr>
          <p:nvPr/>
        </p:nvCxnSpPr>
        <p:spPr>
          <a:xfrm>
            <a:off x="5217535" y="4351049"/>
            <a:ext cx="908323" cy="3708"/>
          </a:xfrm>
          <a:prstGeom prst="straightConnector1">
            <a:avLst/>
          </a:prstGeom>
          <a:ln w="127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233323" y="4366048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</a:rPr>
              <a:t>‘;’  ‘f’  ‘o’  ‘r’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274235" y="4854027"/>
            <a:ext cx="449165" cy="26229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03711" y="483128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c</a:t>
            </a:r>
            <a:endParaRPr lang="ko-KR" altLang="en-US" sz="1400" dirty="0"/>
          </a:p>
        </p:txBody>
      </p:sp>
      <p:cxnSp>
        <p:nvCxnSpPr>
          <p:cNvPr id="32" name="직선 화살표 연결선 31"/>
          <p:cNvCxnSpPr>
            <a:stCxn id="27" idx="2"/>
          </p:cNvCxnSpPr>
          <p:nvPr/>
        </p:nvCxnSpPr>
        <p:spPr>
          <a:xfrm flipH="1">
            <a:off x="6498817" y="4508645"/>
            <a:ext cx="47509" cy="476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2120579" y="5847310"/>
          <a:ext cx="1257165" cy="228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42876"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ysClr val="windowText" lastClr="000000"/>
                          </a:solidFill>
                        </a:rPr>
                        <a:t>.........</a:t>
                      </a:r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" name="모서리가 둥근 사각형 설명선 33"/>
          <p:cNvSpPr/>
          <p:nvPr/>
        </p:nvSpPr>
        <p:spPr>
          <a:xfrm>
            <a:off x="1130998" y="6270679"/>
            <a:ext cx="1071161" cy="272415"/>
          </a:xfrm>
          <a:prstGeom prst="wedgeRoundRectCallout">
            <a:avLst>
              <a:gd name="adj1" fmla="val 49101"/>
              <a:gd name="adj2" fmla="val -11984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/>
              <a:t>20</a:t>
            </a:r>
            <a:r>
              <a:rPr lang="ko-KR" altLang="en-US" sz="1000" dirty="0"/>
              <a:t>바이트 버퍼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6546326" y="4567073"/>
            <a:ext cx="8771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B0F0"/>
                </a:solidFill>
              </a:rPr>
              <a:t>‘;’  ‘f’  ‘o’  ‘r’</a:t>
            </a:r>
            <a:endParaRPr lang="ko-KR" altLang="en-US" sz="1000" dirty="0">
              <a:solidFill>
                <a:srgbClr val="00B0F0"/>
              </a:solidFill>
            </a:endParaRPr>
          </a:p>
        </p:txBody>
      </p:sp>
      <p:sp>
        <p:nvSpPr>
          <p:cNvPr id="36" name="자유형 35"/>
          <p:cNvSpPr/>
          <p:nvPr/>
        </p:nvSpPr>
        <p:spPr>
          <a:xfrm>
            <a:off x="1339536" y="5047282"/>
            <a:ext cx="5109265" cy="904672"/>
          </a:xfrm>
          <a:custGeom>
            <a:avLst/>
            <a:gdLst>
              <a:gd name="connsiteX0" fmla="*/ 5109265 w 5109265"/>
              <a:gd name="connsiteY0" fmla="*/ 0 h 904672"/>
              <a:gd name="connsiteX1" fmla="*/ 4185138 w 5109265"/>
              <a:gd name="connsiteY1" fmla="*/ 359923 h 904672"/>
              <a:gd name="connsiteX2" fmla="*/ 264891 w 5109265"/>
              <a:gd name="connsiteY2" fmla="*/ 583660 h 904672"/>
              <a:gd name="connsiteX3" fmla="*/ 673452 w 5109265"/>
              <a:gd name="connsiteY3" fmla="*/ 904672 h 904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9265" h="904672">
                <a:moveTo>
                  <a:pt x="5109265" y="0"/>
                </a:moveTo>
                <a:cubicBezTo>
                  <a:pt x="5050899" y="131323"/>
                  <a:pt x="4992534" y="262646"/>
                  <a:pt x="4185138" y="359923"/>
                </a:cubicBezTo>
                <a:cubicBezTo>
                  <a:pt x="3377742" y="457200"/>
                  <a:pt x="850172" y="492869"/>
                  <a:pt x="264891" y="583660"/>
                </a:cubicBezTo>
                <a:cubicBezTo>
                  <a:pt x="-320390" y="674451"/>
                  <a:pt x="176531" y="789561"/>
                  <a:pt x="673452" y="904672"/>
                </a:cubicBezTo>
              </a:path>
            </a:pathLst>
          </a:custGeom>
          <a:noFill/>
          <a:ln w="127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6603200" y="5626497"/>
            <a:ext cx="1332639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00" dirty="0">
                <a:solidFill>
                  <a:srgbClr val="FFFF00"/>
                </a:solidFill>
              </a:rPr>
              <a:t>; for 16-bit app support</a:t>
            </a:r>
          </a:p>
          <a:p>
            <a:r>
              <a:rPr lang="en-US" altLang="ko-KR" sz="500" dirty="0">
                <a:solidFill>
                  <a:srgbClr val="FFFF00"/>
                </a:solidFill>
              </a:rPr>
              <a:t>[386Enh]</a:t>
            </a:r>
          </a:p>
          <a:p>
            <a:r>
              <a:rPr lang="en-US" altLang="ko-KR" sz="500" dirty="0">
                <a:solidFill>
                  <a:srgbClr val="FFFF00"/>
                </a:solidFill>
              </a:rPr>
              <a:t>woafont=dosapp.fon</a:t>
            </a:r>
          </a:p>
          <a:p>
            <a:r>
              <a:rPr lang="en-US" altLang="ko-KR" sz="500" dirty="0">
                <a:solidFill>
                  <a:srgbClr val="FFFF00"/>
                </a:solidFill>
              </a:rPr>
              <a:t>EGA80WOA.FON=EGA80WOA.FON</a:t>
            </a:r>
          </a:p>
          <a:p>
            <a:r>
              <a:rPr lang="en-US" altLang="ko-KR" sz="500" dirty="0">
                <a:solidFill>
                  <a:srgbClr val="FFFF00"/>
                </a:solidFill>
              </a:rPr>
              <a:t>EGA40WOA.FON=EGA40WOA.FON</a:t>
            </a:r>
          </a:p>
          <a:p>
            <a:r>
              <a:rPr lang="en-US" altLang="ko-KR" sz="500" dirty="0">
                <a:solidFill>
                  <a:srgbClr val="FFFF00"/>
                </a:solidFill>
              </a:rPr>
              <a:t>CGA80WOA.FON=CGA80WOA.FON</a:t>
            </a:r>
          </a:p>
          <a:p>
            <a:r>
              <a:rPr lang="en-US" altLang="ko-KR" sz="500" dirty="0">
                <a:solidFill>
                  <a:srgbClr val="FFFF00"/>
                </a:solidFill>
              </a:rPr>
              <a:t>CGA40WOA.FON=CGA40WOA.FON</a:t>
            </a:r>
            <a:endParaRPr lang="ko-KR" altLang="en-US" sz="5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41269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파일의 경로명을 다루는 클래스</a:t>
            </a:r>
            <a:endParaRPr lang="en-US" altLang="ko-KR" dirty="0"/>
          </a:p>
          <a:p>
            <a:pPr lvl="2"/>
            <a:r>
              <a:rPr lang="en-US" altLang="ko-KR" dirty="0" err="1"/>
              <a:t>java.io.File</a:t>
            </a:r>
            <a:endParaRPr lang="en-US" altLang="ko-KR" dirty="0"/>
          </a:p>
          <a:p>
            <a:pPr lvl="2"/>
            <a:r>
              <a:rPr lang="ko-KR" altLang="en-US" dirty="0"/>
              <a:t>파일과 디렉터리 경로명의 추상적 표현</a:t>
            </a:r>
            <a:endParaRPr lang="en-US" altLang="ko-KR" dirty="0"/>
          </a:p>
          <a:p>
            <a:pPr lvl="1"/>
            <a:r>
              <a:rPr lang="ko-KR" altLang="en-US" dirty="0"/>
              <a:t>파일 이름 변경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디렉터리 생성</a:t>
            </a:r>
            <a:r>
              <a:rPr lang="en-US" altLang="ko-KR" dirty="0"/>
              <a:t>,  </a:t>
            </a:r>
            <a:r>
              <a:rPr lang="ko-KR" altLang="en-US" dirty="0"/>
              <a:t>크기 등 파일 관리</a:t>
            </a:r>
            <a:endParaRPr lang="en-US" altLang="ko-KR" dirty="0"/>
          </a:p>
          <a:p>
            <a:pPr lvl="2"/>
            <a:r>
              <a:rPr lang="en-US" altLang="ko-KR" dirty="0"/>
              <a:t>File </a:t>
            </a:r>
            <a:r>
              <a:rPr lang="ko-KR" altLang="en-US" dirty="0"/>
              <a:t>객체는 파일 읽고 쓰기 기능 없음</a:t>
            </a:r>
            <a:endParaRPr lang="en-US" altLang="ko-KR" dirty="0"/>
          </a:p>
          <a:p>
            <a:pPr lvl="2"/>
            <a:r>
              <a:rPr lang="ko-KR" altLang="en-US" dirty="0"/>
              <a:t>파일 입출력은</a:t>
            </a:r>
            <a:r>
              <a:rPr lang="en-US" altLang="ko-KR" dirty="0"/>
              <a:t>  </a:t>
            </a:r>
            <a:r>
              <a:rPr lang="ko-KR" altLang="en-US" dirty="0"/>
              <a:t>파일 </a:t>
            </a:r>
            <a:r>
              <a:rPr lang="ko-KR" altLang="en-US" dirty="0" err="1"/>
              <a:t>스트림</a:t>
            </a:r>
            <a:r>
              <a:rPr lang="ko-KR" altLang="en-US" dirty="0"/>
              <a:t> 이용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83626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 </a:t>
            </a:r>
            <a:r>
              <a:rPr lang="ko-KR" altLang="en-US" dirty="0" err="1"/>
              <a:t>생성자와</a:t>
            </a:r>
            <a:r>
              <a:rPr lang="en-US" altLang="ko-KR" dirty="0"/>
              <a:t> </a:t>
            </a:r>
            <a:r>
              <a:rPr lang="ko-KR" altLang="en-US" dirty="0"/>
              <a:t>주요 </a:t>
            </a:r>
            <a:r>
              <a:rPr lang="ko-KR" altLang="en-US" dirty="0" err="1"/>
              <a:t>메소드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/>
          </p:nvPr>
        </p:nvGraphicFramePr>
        <p:xfrm>
          <a:off x="467544" y="1340768"/>
          <a:ext cx="8001056" cy="13716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7222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7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094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메소드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1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File</a:t>
                      </a:r>
                      <a:r>
                        <a:rPr lang="en-US" altLang="ko-KR" sz="1200" baseline="0" dirty="0"/>
                        <a:t>(File parent, String child)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parent</a:t>
                      </a:r>
                      <a:r>
                        <a:rPr lang="ko-KR" altLang="en-US" sz="1200" dirty="0"/>
                        <a:t> 디렉터리에 </a:t>
                      </a:r>
                      <a:r>
                        <a:rPr lang="en-US" altLang="ko-KR" sz="1200" dirty="0"/>
                        <a:t>child</a:t>
                      </a:r>
                      <a:r>
                        <a:rPr lang="ko-KR" altLang="en-US" sz="1200" dirty="0"/>
                        <a:t>의 파일명으로 구성되는 </a:t>
                      </a:r>
                      <a:r>
                        <a:rPr lang="en-US" altLang="ko-KR" sz="1200" dirty="0"/>
                        <a:t>File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객체</a:t>
                      </a:r>
                      <a:r>
                        <a:rPr lang="ko-KR" altLang="en-US" sz="1200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0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File(String pathname)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문자열 </a:t>
                      </a:r>
                      <a:r>
                        <a:rPr lang="en-US" altLang="ko-KR" sz="1200" dirty="0"/>
                        <a:t>pathname</a:t>
                      </a:r>
                      <a:r>
                        <a:rPr lang="ko-KR" altLang="en-US" sz="1200" dirty="0"/>
                        <a:t>이 나타내는 </a:t>
                      </a:r>
                      <a:r>
                        <a:rPr lang="en-US" altLang="ko-KR" sz="1200" dirty="0"/>
                        <a:t>File </a:t>
                      </a:r>
                      <a:r>
                        <a:rPr lang="ko-KR" altLang="en-US" sz="1200" dirty="0"/>
                        <a:t>객체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15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File(String parent, String child)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parent</a:t>
                      </a:r>
                      <a:r>
                        <a:rPr lang="ko-KR" altLang="en-US" sz="1200" dirty="0"/>
                        <a:t>의 디렉터리에 문자열 </a:t>
                      </a:r>
                      <a:r>
                        <a:rPr lang="en-US" altLang="ko-KR" sz="1200" dirty="0"/>
                        <a:t>child</a:t>
                      </a:r>
                      <a:r>
                        <a:rPr lang="ko-KR" altLang="en-US" sz="1200" dirty="0"/>
                        <a:t>가 나타내는 새로운 </a:t>
                      </a:r>
                      <a:r>
                        <a:rPr lang="en-US" altLang="ko-KR" sz="1200" dirty="0"/>
                        <a:t>File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객체</a:t>
                      </a:r>
                      <a:r>
                        <a:rPr lang="ko-KR" altLang="en-US" sz="1200" dirty="0"/>
                        <a:t> 생성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0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File(URI </a:t>
                      </a:r>
                      <a:r>
                        <a:rPr lang="en-US" altLang="ko-KR" sz="1200" dirty="0" err="1"/>
                        <a:t>uri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/>
                        <a:t>file:URI</a:t>
                      </a:r>
                      <a:r>
                        <a:rPr lang="ko-KR" altLang="en-US" sz="1200" dirty="0"/>
                        <a:t>를 추상</a:t>
                      </a:r>
                      <a:r>
                        <a:rPr lang="ko-KR" altLang="en-US" sz="1200" baseline="0" dirty="0"/>
                        <a:t> 경로명으로 변환하여 </a:t>
                      </a:r>
                      <a:r>
                        <a:rPr lang="en-US" altLang="ko-KR" sz="1200" baseline="0" dirty="0"/>
                        <a:t>File </a:t>
                      </a:r>
                      <a:r>
                        <a:rPr lang="ko-KR" altLang="en-US" sz="1200" baseline="0" dirty="0"/>
                        <a:t>객체 생성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/>
          </p:nvPr>
        </p:nvGraphicFramePr>
        <p:xfrm>
          <a:off x="395536" y="2996952"/>
          <a:ext cx="8280920" cy="35661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459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215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3030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/>
                        <a:t>메소드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설명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err="1"/>
                        <a:t>boolean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baseline="0" dirty="0" err="1"/>
                        <a:t>mkdir</a:t>
                      </a:r>
                      <a:r>
                        <a:rPr lang="en-US" altLang="ko-KR" sz="1200" baseline="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추상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경로명이 나타내는 새로운 디렉터리 생성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String[] list()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디렉터리 내에 있는 파일과 디렉터리 이름을 문자열 배열로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/>
                        <a:t>String[] </a:t>
                      </a:r>
                      <a:r>
                        <a:rPr lang="en-US" altLang="ko-KR" sz="1200" baseline="0" dirty="0" err="1"/>
                        <a:t>listFiles</a:t>
                      </a:r>
                      <a:r>
                        <a:rPr lang="en-US" altLang="ko-KR" sz="1200" baseline="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추상 경로명이 나타내는 디렉터리 내에 있는 파일의 이름을 문자열 배열로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boolean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renameTo</a:t>
                      </a:r>
                      <a:r>
                        <a:rPr lang="en-US" altLang="ko-KR" sz="1200" dirty="0"/>
                        <a:t>(File </a:t>
                      </a:r>
                      <a:r>
                        <a:rPr lang="en-US" altLang="ko-KR" sz="1200" dirty="0" err="1"/>
                        <a:t>dest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/>
                        <a:t>dest</a:t>
                      </a:r>
                      <a:r>
                        <a:rPr lang="ko-KR" altLang="en-US" sz="1200" dirty="0"/>
                        <a:t>가 지정하는 추상 경로명으로 파일 이름 변경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err="1"/>
                        <a:t>boolean</a:t>
                      </a:r>
                      <a:r>
                        <a:rPr lang="en-US" altLang="ko-KR" sz="1200" baseline="0" dirty="0"/>
                        <a:t> delete()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추상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경로명이 나타내는 파일 또는 디렉터리 삭제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long </a:t>
                      </a:r>
                      <a:r>
                        <a:rPr lang="en-US" altLang="ko-KR" sz="1200" baseline="0" dirty="0"/>
                        <a:t>length()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추상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경로명이 나타내는 파일의 크기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String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getPath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추상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경로명</a:t>
                      </a:r>
                      <a:r>
                        <a:rPr lang="ko-KR" altLang="en-US" sz="1200" baseline="0" dirty="0"/>
                        <a:t> 전체를 </a:t>
                      </a:r>
                      <a:r>
                        <a:rPr lang="ko-KR" altLang="en-US" sz="1200" dirty="0"/>
                        <a:t>문자열로 변환하여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6402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String</a:t>
                      </a:r>
                      <a:r>
                        <a:rPr lang="ko-KR" altLang="en-US" sz="1200" dirty="0"/>
                        <a:t> </a:t>
                      </a:r>
                      <a:r>
                        <a:rPr lang="en-US" altLang="ko-KR" sz="1200" dirty="0" err="1"/>
                        <a:t>getName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추상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경로명이 나타내는 파일 또는 디렉터리 이름을 문자열로 변환하여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 err="1"/>
                        <a:t>boolean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baseline="0" dirty="0" err="1"/>
                        <a:t>isFile</a:t>
                      </a:r>
                      <a:r>
                        <a:rPr lang="en-US" altLang="ko-KR" sz="1200" baseline="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추상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경로명이 일반 파일이면 </a:t>
                      </a:r>
                      <a:r>
                        <a:rPr lang="en-US" altLang="ko-KR" sz="1200" dirty="0"/>
                        <a:t>true </a:t>
                      </a:r>
                      <a:r>
                        <a:rPr lang="ko-KR" altLang="en-US" sz="1200" dirty="0"/>
                        <a:t>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boolean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en-US" altLang="ko-KR" sz="1200" baseline="0" dirty="0" err="1"/>
                        <a:t>isDirectory</a:t>
                      </a:r>
                      <a:r>
                        <a:rPr lang="en-US" altLang="ko-KR" sz="1200" dirty="0"/>
                        <a:t>(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추상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경로명이 디렉터리이면 </a:t>
                      </a:r>
                      <a:r>
                        <a:rPr lang="en-US" altLang="ko-KR" sz="1200" baseline="0" dirty="0"/>
                        <a:t>true </a:t>
                      </a:r>
                      <a:r>
                        <a:rPr lang="ko-KR" altLang="en-US" sz="1200" baseline="0" dirty="0"/>
                        <a:t>반환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long </a:t>
                      </a:r>
                      <a:r>
                        <a:rPr lang="en-US" altLang="ko-KR" sz="1200" dirty="0" err="1"/>
                        <a:t>lastModified</a:t>
                      </a:r>
                      <a:r>
                        <a:rPr lang="en-US" altLang="ko-KR" sz="1200" baseline="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추상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경로명이 나타내는 파일이 마지막으로 변경된 시간 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841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err="1"/>
                        <a:t>boolean</a:t>
                      </a:r>
                      <a:r>
                        <a:rPr lang="en-US" altLang="ko-KR" sz="1200" baseline="0" dirty="0"/>
                        <a:t> exists</a:t>
                      </a:r>
                      <a:r>
                        <a:rPr lang="en-US" altLang="ko-KR" sz="1200" dirty="0"/>
                        <a:t>()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추상 경로명이 나타내는 파일 또는 디렉터리가 존재하면 </a:t>
                      </a:r>
                      <a:r>
                        <a:rPr lang="en-US" altLang="ko-KR" sz="1200" dirty="0"/>
                        <a:t>true </a:t>
                      </a:r>
                      <a:r>
                        <a:rPr lang="ko-KR" altLang="en-US" sz="1200" dirty="0"/>
                        <a:t>반환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8108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 사용 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43808" y="1465039"/>
            <a:ext cx="288602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File f = new File("c:\\test.txt");</a:t>
            </a:r>
            <a:endParaRPr lang="sv-SE" altLang="ko-KR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43808" y="1988840"/>
            <a:ext cx="576064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File f = new File("c:\\windows\\system.ini");</a:t>
            </a:r>
          </a:p>
          <a:p>
            <a:pPr defTabSz="180000"/>
            <a:r>
              <a:rPr lang="en-US" altLang="ko-KR" sz="1400" dirty="0"/>
              <a:t>String res;</a:t>
            </a:r>
          </a:p>
          <a:p>
            <a:pPr defTabSz="180000"/>
            <a:r>
              <a:rPr lang="en-US" altLang="ko-KR" sz="1400" dirty="0"/>
              <a:t>if(</a:t>
            </a:r>
            <a:r>
              <a:rPr lang="en-US" altLang="ko-KR" sz="1400" b="1" dirty="0" err="1"/>
              <a:t>f.isFile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// </a:t>
            </a:r>
            <a:r>
              <a:rPr lang="ko-KR" altLang="en-US" sz="1400" dirty="0"/>
              <a:t>파일 타입이면</a:t>
            </a:r>
          </a:p>
          <a:p>
            <a:pPr defTabSz="180000"/>
            <a:r>
              <a:rPr lang="en-US" altLang="ko-KR" sz="1400" dirty="0"/>
              <a:t>	res = "</a:t>
            </a:r>
            <a:r>
              <a:rPr lang="ko-KR" altLang="en-US" sz="1400" dirty="0"/>
              <a:t>파일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else // </a:t>
            </a:r>
            <a:r>
              <a:rPr lang="ko-KR" altLang="en-US" sz="1400" dirty="0"/>
              <a:t>디렉터리 타입이면</a:t>
            </a:r>
          </a:p>
          <a:p>
            <a:pPr defTabSz="180000"/>
            <a:r>
              <a:rPr lang="en-US" altLang="ko-KR" sz="1400" dirty="0"/>
              <a:t>	res = "</a:t>
            </a:r>
            <a:r>
              <a:rPr lang="ko-KR" altLang="en-US" sz="1400" dirty="0"/>
              <a:t>디렉터리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 err="1"/>
              <a:t>f.getPath</a:t>
            </a:r>
            <a:r>
              <a:rPr lang="en-US" altLang="ko-KR" sz="1400" b="1" dirty="0"/>
              <a:t>()</a:t>
            </a:r>
            <a:r>
              <a:rPr lang="en-US" altLang="ko-KR" sz="1400" dirty="0"/>
              <a:t> + "</a:t>
            </a:r>
            <a:r>
              <a:rPr lang="ko-KR" altLang="en-US" sz="1400" dirty="0"/>
              <a:t>은 </a:t>
            </a:r>
            <a:r>
              <a:rPr lang="en-US" altLang="ko-KR" sz="1400" dirty="0"/>
              <a:t>" + res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</a:t>
            </a:r>
            <a:endParaRPr lang="sv-SE" altLang="ko-KR" sz="14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60948" y="3717032"/>
            <a:ext cx="424277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sz="1400" dirty="0"/>
              <a:t>c:\windows\system.ini</a:t>
            </a:r>
            <a:r>
              <a:rPr lang="ko-KR" altLang="en-US" sz="1400" dirty="0"/>
              <a:t>은 파일입니다</a:t>
            </a:r>
            <a:r>
              <a:rPr lang="en-US" altLang="ko-KR" sz="1400" dirty="0"/>
              <a:t>.</a:t>
            </a:r>
            <a:endParaRPr lang="sv-SE" altLang="ko-KR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2882660" y="4484004"/>
            <a:ext cx="5721788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File f = new File("c:\\</a:t>
            </a:r>
            <a:r>
              <a:rPr lang="en-US" altLang="ko-KR" sz="1400" dirty="0" err="1"/>
              <a:t>tmp</a:t>
            </a:r>
            <a:r>
              <a:rPr lang="en-US" altLang="ko-KR" sz="1400" dirty="0"/>
              <a:t>\\</a:t>
            </a:r>
            <a:r>
              <a:rPr lang="en-US" altLang="ko-KR" sz="1400" dirty="0" err="1"/>
              <a:t>java_sample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/>
              <a:t>String[] filenames = </a:t>
            </a:r>
            <a:r>
              <a:rPr lang="en-US" altLang="ko-KR" sz="1400" b="1" dirty="0" err="1"/>
              <a:t>f.list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</a:t>
            </a:r>
            <a:r>
              <a:rPr lang="ko-KR" altLang="en-US" sz="1400" dirty="0"/>
              <a:t>파일명 리스트 얻기</a:t>
            </a:r>
          </a:p>
          <a:p>
            <a:pPr defTabSz="180000"/>
            <a:r>
              <a:rPr lang="en-US" altLang="ko-KR" sz="1400" dirty="0"/>
              <a:t>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i=0; i&lt;</a:t>
            </a:r>
            <a:r>
              <a:rPr lang="en-US" altLang="ko-KR" sz="1400" dirty="0" err="1"/>
              <a:t>filenames.length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File </a:t>
            </a:r>
            <a:r>
              <a:rPr lang="en-US" altLang="ko-KR" sz="1400" dirty="0" err="1"/>
              <a:t>sf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File(f, filenames[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])</a:t>
            </a:r>
            <a:r>
              <a:rPr lang="en-US" altLang="ko-KR" sz="1400" dirty="0"/>
              <a:t>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(filenames[i]); 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("\t</a:t>
            </a:r>
            <a:r>
              <a:rPr lang="ko-KR" altLang="en-US" sz="1400" dirty="0"/>
              <a:t>파일 크기</a:t>
            </a:r>
            <a:r>
              <a:rPr lang="en-US" altLang="ko-KR" sz="1400" dirty="0"/>
              <a:t>: " + </a:t>
            </a:r>
            <a:r>
              <a:rPr lang="en-US" altLang="ko-KR" sz="1400" b="1" dirty="0" err="1"/>
              <a:t>sf.length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sv-SE" altLang="ko-KR" sz="1400" dirty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85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4196" y="1465039"/>
            <a:ext cx="18485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파일 객체 생성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84196" y="1984672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파일인지</a:t>
            </a:r>
            <a:endParaRPr lang="en-US" altLang="ko-KR" sz="1600" dirty="0"/>
          </a:p>
          <a:p>
            <a:r>
              <a:rPr lang="ko-KR" altLang="en-US" sz="1600" dirty="0"/>
              <a:t>디렉터리인지</a:t>
            </a:r>
            <a:endParaRPr lang="en-US" altLang="ko-KR" sz="1600" dirty="0"/>
          </a:p>
          <a:p>
            <a:r>
              <a:rPr lang="ko-KR" altLang="en-US" sz="1600" dirty="0"/>
              <a:t>구분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84196" y="4484004"/>
            <a:ext cx="177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/>
              <a:t>서브 디렉터리</a:t>
            </a:r>
            <a:endParaRPr lang="en-US" altLang="ko-KR" sz="1600" dirty="0"/>
          </a:p>
          <a:p>
            <a:r>
              <a:rPr lang="ko-KR" altLang="en-US" sz="1600" dirty="0"/>
              <a:t> 리스트 얻기</a:t>
            </a:r>
          </a:p>
        </p:txBody>
      </p:sp>
    </p:spTree>
    <p:extLst>
      <p:ext uri="{BB962C8B-B14F-4D97-AF65-F5344CB8AC3E}">
        <p14:creationId xmlns:p14="http://schemas.microsoft.com/office/powerpoint/2010/main" val="38723892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File </a:t>
            </a:r>
            <a:r>
              <a:rPr lang="ko-KR" altLang="en-US" dirty="0"/>
              <a:t>클래스 활용한 파일 관리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4" y="1856631"/>
            <a:ext cx="4501164" cy="4862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java.io.File</a:t>
            </a:r>
            <a:r>
              <a:rPr lang="en-US" altLang="ko-KR" sz="1000" dirty="0"/>
              <a:t>;</a:t>
            </a:r>
          </a:p>
          <a:p>
            <a:pPr defTabSz="180000"/>
            <a:endParaRPr lang="en-US" altLang="ko-KR" sz="1000" dirty="0"/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FileClassExample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/>
              <a:t>디렉터리에 포함된 파일과 디렉터리의 이름</a:t>
            </a:r>
            <a:r>
              <a:rPr lang="en-US" altLang="ko-KR" sz="1000" dirty="0"/>
              <a:t>, </a:t>
            </a:r>
          </a:p>
          <a:p>
            <a:pPr defTabSz="180000"/>
            <a:r>
              <a:rPr lang="en-US" altLang="ko-KR" sz="1000" dirty="0"/>
              <a:t>	// </a:t>
            </a:r>
            <a:r>
              <a:rPr lang="ko-KR" altLang="en-US" sz="1000" dirty="0"/>
              <a:t>크기</a:t>
            </a:r>
            <a:r>
              <a:rPr lang="en-US" altLang="ko-KR" sz="1000" dirty="0"/>
              <a:t>, </a:t>
            </a:r>
            <a:r>
              <a:rPr lang="ko-KR" altLang="en-US" sz="1000" dirty="0"/>
              <a:t>수정 시간을 출력하는 </a:t>
            </a:r>
            <a:r>
              <a:rPr lang="ko-KR" altLang="en-US" sz="1000" dirty="0" err="1"/>
              <a:t>메소드</a:t>
            </a:r>
            <a:endParaRPr lang="en-US" altLang="ko-KR" sz="1000" dirty="0"/>
          </a:p>
          <a:p>
            <a:pPr defTabSz="180000"/>
            <a:endParaRPr lang="ko-KR" altLang="en-US" sz="1000" dirty="0"/>
          </a:p>
          <a:p>
            <a:pPr defTabSz="180000"/>
            <a:r>
              <a:rPr lang="ko-KR" altLang="en-US" sz="1000" dirty="0"/>
              <a:t>	</a:t>
            </a:r>
            <a:r>
              <a:rPr lang="en-US" altLang="ko-KR" sz="1000" dirty="0"/>
              <a:t>public static void </a:t>
            </a:r>
            <a:r>
              <a:rPr lang="en-US" altLang="ko-KR" sz="1000" dirty="0" err="1"/>
              <a:t>dir</a:t>
            </a:r>
            <a:r>
              <a:rPr lang="en-US" altLang="ko-KR" sz="1000" dirty="0"/>
              <a:t>(File </a:t>
            </a:r>
            <a:r>
              <a:rPr lang="en-US" altLang="ko-KR" sz="1000" dirty="0" err="1"/>
              <a:t>fd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// </a:t>
            </a:r>
            <a:r>
              <a:rPr lang="ko-KR" altLang="en-US" sz="1000" dirty="0"/>
              <a:t>디렉터리에 포함된 파일 리스트 얻기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b="1" dirty="0"/>
              <a:t>String[] filenames = </a:t>
            </a:r>
            <a:r>
              <a:rPr lang="en-US" altLang="ko-KR" sz="1000" b="1" dirty="0" err="1"/>
              <a:t>fd.list</a:t>
            </a:r>
            <a:r>
              <a:rPr lang="en-US" altLang="ko-KR" sz="1000" b="1" dirty="0"/>
              <a:t>();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dirty="0"/>
              <a:t>for (String s : filenames) {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b="1" dirty="0"/>
              <a:t>File f = new File(</a:t>
            </a:r>
            <a:r>
              <a:rPr lang="en-US" altLang="ko-KR" sz="1000" b="1" dirty="0" err="1"/>
              <a:t>fd</a:t>
            </a:r>
            <a:r>
              <a:rPr lang="en-US" altLang="ko-KR" sz="1000" b="1" dirty="0"/>
              <a:t>, s);</a:t>
            </a:r>
          </a:p>
          <a:p>
            <a:pPr defTabSz="180000"/>
            <a:r>
              <a:rPr lang="en-US" altLang="ko-KR" sz="1000" dirty="0"/>
              <a:t>			long t = </a:t>
            </a:r>
            <a:r>
              <a:rPr lang="en-US" altLang="ko-KR" sz="1000" b="1" dirty="0" err="1"/>
              <a:t>f.lastModified</a:t>
            </a:r>
            <a:r>
              <a:rPr lang="en-US" altLang="ko-KR" sz="1000" b="1" dirty="0"/>
              <a:t>(); </a:t>
            </a:r>
            <a:r>
              <a:rPr lang="en-US" altLang="ko-KR" sz="1000" dirty="0"/>
              <a:t>// </a:t>
            </a:r>
            <a:r>
              <a:rPr lang="ko-KR" altLang="en-US" sz="1000" dirty="0"/>
              <a:t>마지막으로 수정된 시간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(s);</a:t>
            </a:r>
          </a:p>
          <a:p>
            <a:pPr defTabSz="180000"/>
            <a:r>
              <a:rPr lang="en-US" altLang="ko-KR" sz="1000" dirty="0"/>
              <a:t>			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("\t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" + </a:t>
            </a:r>
            <a:r>
              <a:rPr lang="en-US" altLang="ko-KR" sz="1000" b="1" dirty="0" err="1"/>
              <a:t>f.length</a:t>
            </a:r>
            <a:r>
              <a:rPr lang="en-US" altLang="ko-KR" sz="1000" b="1" dirty="0"/>
              <a:t>()</a:t>
            </a:r>
            <a:r>
              <a:rPr lang="en-US" altLang="ko-KR" sz="1000" dirty="0"/>
              <a:t>); // </a:t>
            </a:r>
            <a:r>
              <a:rPr lang="ko-KR" altLang="en-US" sz="1000" dirty="0"/>
              <a:t>파일 크기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 err="1"/>
              <a:t>System.out.printf</a:t>
            </a:r>
            <a:r>
              <a:rPr lang="en-US" altLang="ko-KR" sz="1000" dirty="0"/>
              <a:t>("\t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%</a:t>
            </a:r>
            <a:r>
              <a:rPr lang="en-US" altLang="ko-KR" sz="1000" dirty="0" err="1"/>
              <a:t>tb</a:t>
            </a:r>
            <a:r>
              <a:rPr lang="en-US" altLang="ko-KR" sz="1000" dirty="0"/>
              <a:t> %td %ta %</a:t>
            </a:r>
            <a:r>
              <a:rPr lang="en-US" altLang="ko-KR" sz="1000" dirty="0" err="1"/>
              <a:t>tT</a:t>
            </a:r>
            <a:r>
              <a:rPr lang="en-US" altLang="ko-KR" sz="1000" dirty="0"/>
              <a:t>\</a:t>
            </a:r>
            <a:r>
              <a:rPr lang="en-US" altLang="ko-KR" sz="1000" dirty="0" err="1"/>
              <a:t>n",t</a:t>
            </a:r>
            <a:r>
              <a:rPr lang="en-US" altLang="ko-KR" sz="1000" dirty="0"/>
              <a:t>, t, t, t);</a:t>
            </a:r>
          </a:p>
          <a:p>
            <a:pPr defTabSz="180000"/>
            <a:r>
              <a:rPr lang="en-US" altLang="ko-KR" sz="1000" dirty="0"/>
              <a:t>		}		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	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File f1 = new File("c:\\windows\\system.ini");</a:t>
            </a:r>
          </a:p>
          <a:p>
            <a:pPr defTabSz="180000"/>
            <a:r>
              <a:rPr lang="en-US" altLang="ko-KR" sz="1000" dirty="0"/>
              <a:t>		File f2 = new File("c:\\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\\</a:t>
            </a:r>
            <a:r>
              <a:rPr lang="en-US" altLang="ko-KR" sz="1000" dirty="0" err="1"/>
              <a:t>java_sample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	File f3 = new File("c:\\</a:t>
            </a:r>
            <a:r>
              <a:rPr lang="en-US" altLang="ko-KR" sz="1000" dirty="0" err="1"/>
              <a:t>tmp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	String res;</a:t>
            </a:r>
          </a:p>
          <a:p>
            <a:pPr defTabSz="180000"/>
            <a:r>
              <a:rPr lang="en-US" altLang="ko-KR" sz="1000" dirty="0"/>
              <a:t>		if(</a:t>
            </a:r>
            <a:r>
              <a:rPr lang="en-US" altLang="ko-KR" sz="1000" b="1" dirty="0"/>
              <a:t>f1.isFile()</a:t>
            </a:r>
            <a:r>
              <a:rPr lang="en-US" altLang="ko-KR" sz="1000" dirty="0"/>
              <a:t>) // </a:t>
            </a:r>
            <a:r>
              <a:rPr lang="ko-KR" altLang="en-US" sz="1000" dirty="0"/>
              <a:t>파일 타입이면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res = "</a:t>
            </a:r>
            <a:r>
              <a:rPr lang="ko-KR" altLang="en-US" sz="1000" dirty="0"/>
              <a:t>파일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	else // </a:t>
            </a:r>
            <a:r>
              <a:rPr lang="ko-KR" altLang="en-US" sz="1000" dirty="0"/>
              <a:t>디렉터리 타입이면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res = "</a:t>
            </a:r>
            <a:r>
              <a:rPr lang="ko-KR" altLang="en-US" sz="1000" dirty="0"/>
              <a:t>디렉터리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(f1.getPath() + "</a:t>
            </a:r>
            <a:r>
              <a:rPr lang="ko-KR" altLang="en-US" sz="1000" dirty="0"/>
              <a:t>은 </a:t>
            </a:r>
            <a:r>
              <a:rPr lang="en-US" altLang="ko-KR" sz="1000" dirty="0"/>
              <a:t>" + res + "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	if (!</a:t>
            </a:r>
            <a:r>
              <a:rPr lang="en-US" altLang="ko-KR" sz="1000" b="1" dirty="0"/>
              <a:t>f2.exists()</a:t>
            </a:r>
            <a:r>
              <a:rPr lang="en-US" altLang="ko-KR" sz="1000" dirty="0"/>
              <a:t>) { //f2</a:t>
            </a:r>
            <a:r>
              <a:rPr lang="ko-KR" altLang="en-US" sz="1000" dirty="0"/>
              <a:t>가 나타내는 파일이 존재하는지 검사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if (!</a:t>
            </a:r>
            <a:r>
              <a:rPr lang="en-US" altLang="ko-KR" sz="1000" b="1" dirty="0"/>
              <a:t>f2.mkdir()</a:t>
            </a:r>
            <a:r>
              <a:rPr lang="en-US" altLang="ko-KR" sz="1000" dirty="0"/>
              <a:t>) // </a:t>
            </a:r>
            <a:r>
              <a:rPr lang="ko-KR" altLang="en-US" sz="1000" dirty="0"/>
              <a:t>존재하지 않으면 디렉터리 생성</a:t>
            </a:r>
          </a:p>
          <a:p>
            <a:pPr defTabSz="180000"/>
            <a:r>
              <a:rPr lang="ko-KR" altLang="en-US" sz="1000" dirty="0"/>
              <a:t>		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디렉터리 생성 실패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	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93128" y="1857364"/>
            <a:ext cx="407136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000" dirty="0"/>
              <a:t>		if(</a:t>
            </a:r>
            <a:r>
              <a:rPr lang="en-US" altLang="ko-KR" sz="1000" b="1" dirty="0"/>
              <a:t>f2.isFile()</a:t>
            </a:r>
            <a:r>
              <a:rPr lang="en-US" altLang="ko-KR" sz="1000" dirty="0"/>
              <a:t>) // </a:t>
            </a:r>
            <a:r>
              <a:rPr lang="ko-KR" altLang="en-US" sz="1000" dirty="0"/>
              <a:t>파일 타입이면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res = "</a:t>
            </a:r>
            <a:r>
              <a:rPr lang="ko-KR" altLang="en-US" sz="1000" dirty="0"/>
              <a:t>파일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	else // </a:t>
            </a:r>
            <a:r>
              <a:rPr lang="ko-KR" altLang="en-US" sz="1000" dirty="0"/>
              <a:t>디렉터리 타입이면</a:t>
            </a:r>
          </a:p>
          <a:p>
            <a:pPr defTabSz="180000"/>
            <a:r>
              <a:rPr lang="ko-KR" altLang="en-US" sz="1000" dirty="0"/>
              <a:t>			</a:t>
            </a:r>
            <a:r>
              <a:rPr lang="en-US" altLang="ko-KR" sz="1000" dirty="0"/>
              <a:t>res = "</a:t>
            </a:r>
            <a:r>
              <a:rPr lang="ko-KR" altLang="en-US" sz="1000" dirty="0"/>
              <a:t>디렉터리</a:t>
            </a:r>
            <a:r>
              <a:rPr lang="en-US" altLang="ko-KR" sz="1000" dirty="0"/>
              <a:t>";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</a:t>
            </a:r>
            <a:r>
              <a:rPr lang="en-US" altLang="ko-KR" sz="1000" b="1" dirty="0"/>
              <a:t>f2.getPath()</a:t>
            </a:r>
            <a:r>
              <a:rPr lang="en-US" altLang="ko-KR" sz="1000" dirty="0"/>
              <a:t> + "</a:t>
            </a:r>
            <a:r>
              <a:rPr lang="ko-KR" altLang="en-US" sz="1000" dirty="0"/>
              <a:t>은 </a:t>
            </a:r>
            <a:r>
              <a:rPr lang="en-US" altLang="ko-KR" sz="1000" dirty="0"/>
              <a:t>" + res + "</a:t>
            </a:r>
            <a:r>
              <a:rPr lang="ko-KR" altLang="en-US" sz="1000" dirty="0"/>
              <a:t>입니다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dir</a:t>
            </a:r>
            <a:r>
              <a:rPr lang="en-US" altLang="ko-KR" sz="1000" dirty="0"/>
              <a:t>(f3); // c:\tmp</a:t>
            </a:r>
            <a:r>
              <a:rPr lang="ko-KR" altLang="en-US" sz="1000" dirty="0"/>
              <a:t>에 있는 파일과 디렉터리 화면에 출력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	</a:t>
            </a:r>
          </a:p>
          <a:p>
            <a:pPr defTabSz="180000"/>
            <a:r>
              <a:rPr lang="en-US" altLang="ko-KR" sz="1000" dirty="0"/>
              <a:t>		// </a:t>
            </a:r>
            <a:r>
              <a:rPr lang="ko-KR" altLang="en-US" sz="1000" dirty="0"/>
              <a:t>파일 이름 변경</a:t>
            </a:r>
          </a:p>
          <a:p>
            <a:pPr defTabSz="180000"/>
            <a:r>
              <a:rPr lang="ko-KR" altLang="en-US" sz="1000" dirty="0"/>
              <a:t>		</a:t>
            </a:r>
            <a:r>
              <a:rPr lang="en-US" altLang="ko-KR" sz="1000" b="1" dirty="0"/>
              <a:t>f2.renameTo(new File("c:\\</a:t>
            </a:r>
            <a:r>
              <a:rPr lang="en-US" altLang="ko-KR" sz="1000" b="1" dirty="0" err="1"/>
              <a:t>tmp</a:t>
            </a:r>
            <a:r>
              <a:rPr lang="en-US" altLang="ko-KR" sz="1000" b="1" dirty="0"/>
              <a:t>\\</a:t>
            </a:r>
            <a:r>
              <a:rPr lang="en-US" altLang="ko-KR" sz="1000" b="1" dirty="0" err="1"/>
              <a:t>javasample</a:t>
            </a:r>
            <a:r>
              <a:rPr lang="en-US" altLang="ko-KR" sz="1000" b="1" dirty="0"/>
              <a:t>")); </a:t>
            </a:r>
            <a:r>
              <a:rPr lang="ko-KR" altLang="en-US" sz="1000" b="1" dirty="0"/>
              <a:t>	</a:t>
            </a:r>
            <a:endParaRPr lang="en-US" altLang="ko-KR" sz="1000" b="1" dirty="0"/>
          </a:p>
          <a:p>
            <a:pPr defTabSz="180000"/>
            <a:r>
              <a:rPr lang="en-US" altLang="ko-KR" sz="1000" dirty="0"/>
              <a:t>	</a:t>
            </a:r>
            <a:r>
              <a:rPr lang="ko-KR" altLang="en-US" sz="1000" dirty="0"/>
              <a:t>	</a:t>
            </a:r>
            <a:r>
              <a:rPr lang="en-US" altLang="ko-KR" sz="1000" dirty="0" err="1"/>
              <a:t>dir</a:t>
            </a:r>
            <a:r>
              <a:rPr lang="en-US" altLang="ko-KR" sz="1000" dirty="0"/>
              <a:t>(f3);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67544" y="1196752"/>
            <a:ext cx="7459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File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이용하여 파일의 타입을 알아내고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디렉터리에 있는 </a:t>
            </a:r>
            <a:endParaRPr lang="en-US" altLang="ko-KR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파일들을 나열하며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디렉터리 이름을 변경하는 프로그램을 작성해보자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93128" y="4026456"/>
            <a:ext cx="4071360" cy="193899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sz="1000" dirty="0"/>
              <a:t>c:\windows\system.ini</a:t>
            </a:r>
            <a:r>
              <a:rPr lang="ko-KR" altLang="en-US" sz="1000" dirty="0"/>
              <a:t>은 파일입니다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c:\tmp\java_sample</a:t>
            </a:r>
            <a:r>
              <a:rPr lang="ko-KR" altLang="en-US" sz="1000" dirty="0"/>
              <a:t>은 디렉터리입니다</a:t>
            </a:r>
            <a:r>
              <a:rPr lang="en-US" altLang="ko-KR" sz="1000" dirty="0"/>
              <a:t>.</a:t>
            </a:r>
          </a:p>
          <a:p>
            <a:r>
              <a:rPr lang="en-US" altLang="ko-KR" sz="1000" dirty="0"/>
              <a:t>hangul.txt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28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11</a:t>
            </a:r>
            <a:r>
              <a:rPr lang="ko-KR" altLang="en-US" sz="1000" dirty="0"/>
              <a:t>월 </a:t>
            </a:r>
            <a:r>
              <a:rPr lang="en-US" altLang="ko-KR" sz="1000" dirty="0"/>
              <a:t>29 </a:t>
            </a:r>
            <a:r>
              <a:rPr lang="ko-KR" altLang="en-US" sz="1000" dirty="0"/>
              <a:t>일 </a:t>
            </a:r>
            <a:r>
              <a:rPr lang="en-US" altLang="ko-KR" sz="1000" dirty="0"/>
              <a:t>21:04:46</a:t>
            </a:r>
          </a:p>
          <a:p>
            <a:r>
              <a:rPr lang="en-US" altLang="ko-KR" sz="1000" dirty="0"/>
              <a:t>Hello.java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469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10</a:t>
            </a:r>
            <a:r>
              <a:rPr lang="ko-KR" altLang="en-US" sz="1000" dirty="0"/>
              <a:t>월 </a:t>
            </a:r>
            <a:r>
              <a:rPr lang="en-US" altLang="ko-KR" sz="1000" dirty="0"/>
              <a:t>06 </a:t>
            </a:r>
            <a:r>
              <a:rPr lang="ko-KR" altLang="en-US" sz="1000" dirty="0"/>
              <a:t>수 </a:t>
            </a:r>
            <a:r>
              <a:rPr lang="en-US" altLang="ko-KR" sz="1000" dirty="0"/>
              <a:t>13:23:59</a:t>
            </a:r>
          </a:p>
          <a:p>
            <a:r>
              <a:rPr lang="en-US" altLang="ko-KR" sz="1000" dirty="0"/>
              <a:t>Hello2010.java 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126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10</a:t>
            </a:r>
            <a:r>
              <a:rPr lang="ko-KR" altLang="en-US" sz="1000" dirty="0"/>
              <a:t>월 </a:t>
            </a:r>
            <a:r>
              <a:rPr lang="en-US" altLang="ko-KR" sz="1000" dirty="0"/>
              <a:t>06 </a:t>
            </a:r>
            <a:r>
              <a:rPr lang="ko-KR" altLang="en-US" sz="1000" dirty="0"/>
              <a:t>수 </a:t>
            </a:r>
            <a:r>
              <a:rPr lang="en-US" altLang="ko-KR" sz="1000" dirty="0"/>
              <a:t>10:01:56</a:t>
            </a:r>
          </a:p>
          <a:p>
            <a:r>
              <a:rPr lang="en-US" altLang="ko-KR" sz="1000" dirty="0"/>
              <a:t>HelloDoc.java 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669 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10</a:t>
            </a:r>
            <a:r>
              <a:rPr lang="ko-KR" altLang="en-US" sz="1000" dirty="0"/>
              <a:t>월 </a:t>
            </a:r>
            <a:r>
              <a:rPr lang="en-US" altLang="ko-KR" sz="1000" dirty="0"/>
              <a:t>06 </a:t>
            </a:r>
            <a:r>
              <a:rPr lang="ko-KR" altLang="en-US" sz="1000" dirty="0"/>
              <a:t>수 </a:t>
            </a:r>
            <a:r>
              <a:rPr lang="en-US" altLang="ko-KR" sz="1000" dirty="0"/>
              <a:t>14:23:32</a:t>
            </a:r>
          </a:p>
          <a:p>
            <a:r>
              <a:rPr lang="en-US" altLang="ko-KR" sz="1000" b="1" dirty="0" err="1"/>
              <a:t>java_sample</a:t>
            </a:r>
            <a:r>
              <a:rPr lang="en-US" altLang="ko-KR" sz="1000" dirty="0"/>
              <a:t> 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0 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11</a:t>
            </a:r>
            <a:r>
              <a:rPr lang="ko-KR" altLang="en-US" sz="1000" dirty="0"/>
              <a:t>월 </a:t>
            </a:r>
            <a:r>
              <a:rPr lang="en-US" altLang="ko-KR" sz="1000" dirty="0"/>
              <a:t>14 </a:t>
            </a:r>
            <a:r>
              <a:rPr lang="ko-KR" altLang="en-US" sz="1000" dirty="0"/>
              <a:t>일 </a:t>
            </a:r>
            <a:r>
              <a:rPr lang="en-US" altLang="ko-KR" sz="1000" dirty="0"/>
              <a:t>16:46:27</a:t>
            </a:r>
          </a:p>
          <a:p>
            <a:r>
              <a:rPr lang="en-US" altLang="ko-KR" sz="1000" dirty="0"/>
              <a:t>hangul.txt 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28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11</a:t>
            </a:r>
            <a:r>
              <a:rPr lang="ko-KR" altLang="en-US" sz="1000" dirty="0"/>
              <a:t>월 </a:t>
            </a:r>
            <a:r>
              <a:rPr lang="en-US" altLang="ko-KR" sz="1000" dirty="0"/>
              <a:t>29 </a:t>
            </a:r>
            <a:r>
              <a:rPr lang="ko-KR" altLang="en-US" sz="1000" dirty="0"/>
              <a:t>일 </a:t>
            </a:r>
            <a:r>
              <a:rPr lang="en-US" altLang="ko-KR" sz="1000" dirty="0"/>
              <a:t>21:04:46</a:t>
            </a:r>
          </a:p>
          <a:p>
            <a:r>
              <a:rPr lang="en-US" altLang="ko-KR" sz="1000" dirty="0"/>
              <a:t>Hello.java 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469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10</a:t>
            </a:r>
            <a:r>
              <a:rPr lang="ko-KR" altLang="en-US" sz="1000" dirty="0"/>
              <a:t>월 </a:t>
            </a:r>
            <a:r>
              <a:rPr lang="en-US" altLang="ko-KR" sz="1000" dirty="0"/>
              <a:t>06 </a:t>
            </a:r>
            <a:r>
              <a:rPr lang="ko-KR" altLang="en-US" sz="1000" dirty="0"/>
              <a:t>수 </a:t>
            </a:r>
            <a:r>
              <a:rPr lang="en-US" altLang="ko-KR" sz="1000" dirty="0"/>
              <a:t>13:23:59</a:t>
            </a:r>
          </a:p>
          <a:p>
            <a:r>
              <a:rPr lang="en-US" altLang="ko-KR" sz="1000" dirty="0"/>
              <a:t>Hello2010.java 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126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10</a:t>
            </a:r>
            <a:r>
              <a:rPr lang="ko-KR" altLang="en-US" sz="1000" dirty="0"/>
              <a:t>월 </a:t>
            </a:r>
            <a:r>
              <a:rPr lang="en-US" altLang="ko-KR" sz="1000" dirty="0"/>
              <a:t>06 </a:t>
            </a:r>
            <a:r>
              <a:rPr lang="ko-KR" altLang="en-US" sz="1000" dirty="0"/>
              <a:t>수 </a:t>
            </a:r>
            <a:r>
              <a:rPr lang="en-US" altLang="ko-KR" sz="1000" dirty="0"/>
              <a:t>10:01:56</a:t>
            </a:r>
          </a:p>
          <a:p>
            <a:r>
              <a:rPr lang="en-US" altLang="ko-KR" sz="1000" dirty="0"/>
              <a:t>HelloDoc.java 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669 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10</a:t>
            </a:r>
            <a:r>
              <a:rPr lang="ko-KR" altLang="en-US" sz="1000" dirty="0"/>
              <a:t>월 </a:t>
            </a:r>
            <a:r>
              <a:rPr lang="en-US" altLang="ko-KR" sz="1000" dirty="0"/>
              <a:t>06 </a:t>
            </a:r>
            <a:r>
              <a:rPr lang="ko-KR" altLang="en-US" sz="1000" dirty="0"/>
              <a:t>수 </a:t>
            </a:r>
            <a:r>
              <a:rPr lang="en-US" altLang="ko-KR" sz="1000" dirty="0"/>
              <a:t>14:23:32</a:t>
            </a:r>
          </a:p>
          <a:p>
            <a:r>
              <a:rPr lang="en-US" altLang="ko-KR" sz="1000" b="1" dirty="0" err="1"/>
              <a:t>javasample</a:t>
            </a:r>
            <a:r>
              <a:rPr lang="en-US" altLang="ko-KR" sz="1000" dirty="0"/>
              <a:t> 	</a:t>
            </a:r>
            <a:r>
              <a:rPr lang="ko-KR" altLang="en-US" sz="1000" dirty="0"/>
              <a:t>파일 크기</a:t>
            </a:r>
            <a:r>
              <a:rPr lang="en-US" altLang="ko-KR" sz="1000" dirty="0"/>
              <a:t>: 0 	</a:t>
            </a:r>
            <a:r>
              <a:rPr lang="ko-KR" altLang="en-US" sz="1000" dirty="0"/>
              <a:t>수정한 시간</a:t>
            </a:r>
            <a:r>
              <a:rPr lang="en-US" altLang="ko-KR" sz="1000" dirty="0"/>
              <a:t>: 11</a:t>
            </a:r>
            <a:r>
              <a:rPr lang="ko-KR" altLang="en-US" sz="1000" dirty="0"/>
              <a:t>월 </a:t>
            </a:r>
            <a:r>
              <a:rPr lang="en-US" altLang="ko-KR" sz="1000" dirty="0"/>
              <a:t>14 </a:t>
            </a:r>
            <a:r>
              <a:rPr lang="ko-KR" altLang="en-US" sz="1000" dirty="0"/>
              <a:t>일 </a:t>
            </a:r>
            <a:r>
              <a:rPr lang="en-US" altLang="ko-KR" sz="1000" dirty="0"/>
              <a:t>16:46:27</a:t>
            </a:r>
            <a:endParaRPr lang="ko-KR" altLang="en-US" sz="10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86</a:t>
            </a:fld>
            <a:endParaRPr lang="ko-KR" altLang="en-US"/>
          </a:p>
        </p:txBody>
      </p:sp>
      <p:sp>
        <p:nvSpPr>
          <p:cNvPr id="5" name="왼쪽 중괄호 4"/>
          <p:cNvSpPr/>
          <p:nvPr/>
        </p:nvSpPr>
        <p:spPr>
          <a:xfrm>
            <a:off x="4644008" y="4437112"/>
            <a:ext cx="294839" cy="720080"/>
          </a:xfrm>
          <a:prstGeom prst="leftBrace">
            <a:avLst>
              <a:gd name="adj1" fmla="val 2384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3504700" y="4288066"/>
            <a:ext cx="1226168" cy="442674"/>
          </a:xfrm>
          <a:prstGeom prst="wedgeRoundRectCallout">
            <a:avLst>
              <a:gd name="adj1" fmla="val 48786"/>
              <a:gd name="adj2" fmla="val 6710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C:\tmp</a:t>
            </a:r>
            <a:r>
              <a:rPr lang="ko-KR" altLang="en-US" sz="1000" dirty="0"/>
              <a:t>의 파일과</a:t>
            </a:r>
            <a:endParaRPr lang="en-US" altLang="ko-KR" sz="1000" dirty="0"/>
          </a:p>
          <a:p>
            <a:pPr defTabSz="180000"/>
            <a:r>
              <a:rPr lang="ko-KR" altLang="en-US" sz="1000" dirty="0"/>
              <a:t>디렉터리 리스트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4904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파일 복사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4" y="1643050"/>
            <a:ext cx="5077228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TextCopy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){</a:t>
            </a:r>
          </a:p>
          <a:p>
            <a:pPr defTabSz="180000"/>
            <a:r>
              <a:rPr lang="en-US" altLang="ko-KR" sz="1200" dirty="0"/>
              <a:t>		File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= new File("c:\\windows\\system.ini"); // </a:t>
            </a:r>
            <a:r>
              <a:rPr lang="ko-KR" altLang="en-US" sz="1200" dirty="0"/>
              <a:t>소스 파일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File </a:t>
            </a:r>
            <a:r>
              <a:rPr lang="en-US" altLang="ko-KR" sz="1200" dirty="0" err="1"/>
              <a:t>dst</a:t>
            </a:r>
            <a:r>
              <a:rPr lang="en-US" altLang="ko-KR" sz="1200" dirty="0"/>
              <a:t> = new File("c:\\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\\system.txt"); // </a:t>
            </a:r>
            <a:r>
              <a:rPr lang="ko-KR" altLang="en-US" sz="1200" dirty="0"/>
              <a:t>목적 파일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FileReader </a:t>
            </a:r>
            <a:r>
              <a:rPr lang="en-US" altLang="ko-KR" sz="1200" dirty="0" err="1"/>
              <a:t>fr</a:t>
            </a:r>
            <a:r>
              <a:rPr lang="en-US" altLang="ko-KR" sz="1200" dirty="0"/>
              <a:t> =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FileWriter</a:t>
            </a:r>
            <a:r>
              <a:rPr lang="en-US" altLang="ko-KR" sz="1200" dirty="0"/>
              <a:t> </a:t>
            </a:r>
            <a:r>
              <a:rPr lang="en-US" altLang="ko-KR" sz="1200" dirty="0" err="1"/>
              <a:t>fw</a:t>
            </a:r>
            <a:r>
              <a:rPr lang="en-US" altLang="ko-KR" sz="1200" dirty="0"/>
              <a:t> =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BufferedReader</a:t>
            </a:r>
            <a:r>
              <a:rPr lang="en-US" altLang="ko-KR" sz="1200" dirty="0"/>
              <a:t> in =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BufferedWriter</a:t>
            </a:r>
            <a:r>
              <a:rPr lang="en-US" altLang="ko-KR" sz="1200" dirty="0"/>
              <a:t> out =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c;</a:t>
            </a:r>
          </a:p>
          <a:p>
            <a:pPr defTabSz="180000"/>
            <a:r>
              <a:rPr lang="en-US" altLang="ko-KR" sz="1200" dirty="0"/>
              <a:t>		try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fr</a:t>
            </a:r>
            <a:r>
              <a:rPr lang="en-US" altLang="ko-KR" sz="1200" dirty="0"/>
              <a:t> = new FileReader(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r>
              <a:rPr lang="ko-KR" altLang="en-US" sz="1200" b="1" dirty="0"/>
              <a:t>			</a:t>
            </a:r>
            <a:r>
              <a:rPr lang="en-US" altLang="ko-KR" sz="1200" b="1" dirty="0" err="1"/>
              <a:t>fw</a:t>
            </a:r>
            <a:r>
              <a:rPr lang="en-US" altLang="ko-KR" sz="1200" b="1" dirty="0"/>
              <a:t> = new </a:t>
            </a:r>
            <a:r>
              <a:rPr lang="en-US" altLang="ko-KR" sz="1200" b="1" dirty="0" err="1"/>
              <a:t>FileWriter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dst</a:t>
            </a:r>
            <a:r>
              <a:rPr lang="en-US" altLang="ko-KR" sz="1200" b="1" dirty="0"/>
              <a:t>); </a:t>
            </a:r>
          </a:p>
          <a:p>
            <a:pPr defTabSz="180000"/>
            <a:r>
              <a:rPr lang="ko-KR" altLang="en-US" sz="1200" b="1" dirty="0"/>
              <a:t>			</a:t>
            </a:r>
            <a:r>
              <a:rPr lang="en-US" altLang="ko-KR" sz="1200" b="1" dirty="0"/>
              <a:t>in = new </a:t>
            </a:r>
            <a:r>
              <a:rPr lang="en-US" altLang="ko-KR" sz="1200" b="1" dirty="0" err="1"/>
              <a:t>BufferedReader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fr</a:t>
            </a:r>
            <a:r>
              <a:rPr lang="en-US" altLang="ko-KR" sz="1200" b="1" dirty="0"/>
              <a:t>);</a:t>
            </a:r>
            <a:endParaRPr lang="ko-KR" altLang="en-US" sz="1200" b="1" dirty="0"/>
          </a:p>
          <a:p>
            <a:pPr defTabSz="180000"/>
            <a:r>
              <a:rPr lang="ko-KR" altLang="en-US" sz="1200" b="1" dirty="0"/>
              <a:t>			</a:t>
            </a:r>
            <a:r>
              <a:rPr lang="en-US" altLang="ko-KR" sz="1200" b="1" dirty="0"/>
              <a:t>out = new </a:t>
            </a:r>
            <a:r>
              <a:rPr lang="en-US" altLang="ko-KR" sz="1200" b="1" dirty="0" err="1"/>
              <a:t>BufferedWriter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fw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ko-KR" altLang="en-US" sz="1200" b="1" dirty="0"/>
              <a:t>			</a:t>
            </a:r>
            <a:r>
              <a:rPr lang="en-US" altLang="ko-KR" sz="1200" b="1" dirty="0"/>
              <a:t>while ((c = </a:t>
            </a:r>
            <a:r>
              <a:rPr lang="en-US" altLang="ko-KR" sz="1200" b="1" dirty="0" err="1"/>
              <a:t>in.read</a:t>
            </a:r>
            <a:r>
              <a:rPr lang="en-US" altLang="ko-KR" sz="1200" b="1" dirty="0"/>
              <a:t>()) != -1) {</a:t>
            </a:r>
          </a:p>
          <a:p>
            <a:pPr defTabSz="180000"/>
            <a:r>
              <a:rPr lang="en-US" altLang="ko-KR" sz="1200" b="1" dirty="0"/>
              <a:t>				</a:t>
            </a:r>
            <a:r>
              <a:rPr lang="en-US" altLang="ko-KR" sz="1200" b="1" dirty="0" err="1"/>
              <a:t>out.write</a:t>
            </a:r>
            <a:r>
              <a:rPr lang="en-US" altLang="ko-KR" sz="1200" b="1" dirty="0"/>
              <a:t>((char)c);</a:t>
            </a:r>
          </a:p>
          <a:p>
            <a:pPr defTabSz="180000"/>
            <a:r>
              <a:rPr lang="en-US" altLang="ko-KR" sz="1200" b="1" dirty="0"/>
              <a:t>			}</a:t>
            </a:r>
          </a:p>
          <a:p>
            <a:pPr defTabSz="180000"/>
            <a:r>
              <a:rPr lang="en-US" altLang="ko-KR" sz="1200" dirty="0"/>
              <a:t>           </a:t>
            </a:r>
            <a:r>
              <a:rPr lang="en-US" altLang="ko-KR" sz="1200" dirty="0" err="1"/>
              <a:t>in.close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out.close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fr.close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fw.close</a:t>
            </a:r>
            <a:r>
              <a:rPr lang="en-US" altLang="ko-KR" sz="1200" dirty="0"/>
              <a:t>();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71472" y="1214422"/>
            <a:ext cx="7417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문자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스트림을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이용하여 텍스트 파일을 복사하는 프로그램을 작성하라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364088" y="1650003"/>
            <a:ext cx="331578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87</a:t>
            </a:fld>
            <a:endParaRPr lang="ko-KR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293096"/>
            <a:ext cx="5624933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모서리가 둥근 사각형 설명선 11"/>
          <p:cNvSpPr/>
          <p:nvPr/>
        </p:nvSpPr>
        <p:spPr>
          <a:xfrm>
            <a:off x="4897097" y="4445139"/>
            <a:ext cx="933982" cy="272415"/>
          </a:xfrm>
          <a:prstGeom prst="wedgeRoundRectCallout">
            <a:avLst>
              <a:gd name="adj1" fmla="val -89056"/>
              <a:gd name="adj2" fmla="val 2164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예제 실행</a:t>
            </a:r>
          </a:p>
        </p:txBody>
      </p:sp>
    </p:spTree>
    <p:extLst>
      <p:ext uri="{BB962C8B-B14F-4D97-AF65-F5344CB8AC3E}">
        <p14:creationId xmlns:p14="http://schemas.microsoft.com/office/powerpoint/2010/main" val="30072723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바이너리 파일 복사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2844" y="1571612"/>
            <a:ext cx="50006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java.io.*;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BinaryCopy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File 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 = new File("c:\\windows\\explorer.exe"); // </a:t>
            </a:r>
            <a:r>
              <a:rPr lang="ko-KR" altLang="en-US" sz="1200" dirty="0"/>
              <a:t>소스 파일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File </a:t>
            </a:r>
            <a:r>
              <a:rPr lang="en-US" altLang="ko-KR" sz="1200" dirty="0" err="1"/>
              <a:t>dst</a:t>
            </a:r>
            <a:r>
              <a:rPr lang="en-US" altLang="ko-KR" sz="1200" dirty="0"/>
              <a:t> = new File("c:\\</a:t>
            </a:r>
            <a:r>
              <a:rPr lang="en-US" altLang="ko-KR" sz="1200" dirty="0" err="1"/>
              <a:t>tmp</a:t>
            </a:r>
            <a:r>
              <a:rPr lang="en-US" altLang="ko-KR" sz="1200" dirty="0"/>
              <a:t>\\</a:t>
            </a:r>
            <a:r>
              <a:rPr lang="en-US" altLang="ko-KR" sz="1200" dirty="0" err="1"/>
              <a:t>explorer.bin</a:t>
            </a:r>
            <a:r>
              <a:rPr lang="en-US" altLang="ko-KR" sz="1200" dirty="0"/>
              <a:t>"); // </a:t>
            </a:r>
            <a:r>
              <a:rPr lang="ko-KR" altLang="en-US" sz="1200" dirty="0"/>
              <a:t>목적 파일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/>
              <a:t>FileInputStream fi = null;</a:t>
            </a:r>
          </a:p>
          <a:p>
            <a:pPr defTabSz="180000"/>
            <a:r>
              <a:rPr lang="en-US" altLang="ko-KR" sz="1200" dirty="0"/>
              <a:t>		FileOutputStream 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 =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BufferedInputStream</a:t>
            </a:r>
            <a:r>
              <a:rPr lang="en-US" altLang="ko-KR" sz="1200" dirty="0"/>
              <a:t> in = null;</a:t>
            </a:r>
          </a:p>
          <a:p>
            <a:pPr defTabSz="180000"/>
            <a:r>
              <a:rPr lang="en-US" altLang="ko-KR" sz="1200" dirty="0"/>
              <a:t>		BufferedOutputStream out = null;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c;</a:t>
            </a:r>
          </a:p>
          <a:p>
            <a:pPr defTabSz="180000"/>
            <a:r>
              <a:rPr lang="en-US" altLang="ko-KR" sz="1200" dirty="0"/>
              <a:t>		try {</a:t>
            </a:r>
          </a:p>
          <a:p>
            <a:pPr defTabSz="180000"/>
            <a:r>
              <a:rPr lang="en-US" altLang="ko-KR" sz="1200" dirty="0"/>
              <a:t>			fi = new </a:t>
            </a:r>
            <a:r>
              <a:rPr lang="en-US" altLang="ko-KR" sz="1200" dirty="0" err="1"/>
              <a:t>FileInputStream</a:t>
            </a:r>
            <a:r>
              <a:rPr lang="en-US" altLang="ko-KR" sz="1200" dirty="0"/>
              <a:t>(</a:t>
            </a:r>
            <a:r>
              <a:rPr lang="en-US" altLang="ko-KR" sz="1200" dirty="0" err="1"/>
              <a:t>src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ko-KR" altLang="en-US" sz="1200" dirty="0"/>
              <a:t>			</a:t>
            </a:r>
            <a:r>
              <a:rPr lang="en-US" altLang="ko-KR" sz="1200" dirty="0" err="1"/>
              <a:t>fo</a:t>
            </a:r>
            <a:r>
              <a:rPr lang="en-US" altLang="ko-KR" sz="1200" dirty="0"/>
              <a:t> = new FileOutputStream(</a:t>
            </a:r>
            <a:r>
              <a:rPr lang="en-US" altLang="ko-KR" sz="1200" dirty="0" err="1"/>
              <a:t>dst</a:t>
            </a:r>
            <a:r>
              <a:rPr lang="en-US" altLang="ko-KR" sz="1200" dirty="0"/>
              <a:t>); </a:t>
            </a:r>
            <a:endParaRPr lang="ko-KR" altLang="en-US" sz="1200" dirty="0"/>
          </a:p>
          <a:p>
            <a:pPr defTabSz="180000"/>
            <a:r>
              <a:rPr lang="ko-KR" altLang="en-US" sz="1200" b="1" dirty="0"/>
              <a:t>			</a:t>
            </a:r>
            <a:r>
              <a:rPr lang="en-US" altLang="ko-KR" sz="1200" b="1" dirty="0"/>
              <a:t>in = new </a:t>
            </a:r>
            <a:r>
              <a:rPr lang="en-US" altLang="ko-KR" sz="1200" b="1" dirty="0" err="1"/>
              <a:t>BufferedInputStream</a:t>
            </a:r>
            <a:r>
              <a:rPr lang="en-US" altLang="ko-KR" sz="1200" b="1" dirty="0"/>
              <a:t>(fi); </a:t>
            </a:r>
          </a:p>
          <a:p>
            <a:pPr defTabSz="180000"/>
            <a:r>
              <a:rPr lang="en-US" altLang="ko-KR" sz="1200" b="1" dirty="0"/>
              <a:t>	</a:t>
            </a:r>
            <a:r>
              <a:rPr lang="ko-KR" altLang="en-US" sz="1200" b="1" dirty="0"/>
              <a:t>		</a:t>
            </a:r>
            <a:r>
              <a:rPr lang="en-US" altLang="ko-KR" sz="1200" b="1" dirty="0"/>
              <a:t>out = new BufferedOutputStream(</a:t>
            </a:r>
            <a:r>
              <a:rPr lang="en-US" altLang="ko-KR" sz="1200" b="1" dirty="0" err="1"/>
              <a:t>fo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ko-KR" altLang="en-US" sz="1200" b="1" dirty="0"/>
              <a:t>			</a:t>
            </a:r>
            <a:r>
              <a:rPr lang="en-US" altLang="ko-KR" sz="1200" b="1" dirty="0"/>
              <a:t>while ((c = </a:t>
            </a:r>
            <a:r>
              <a:rPr lang="en-US" altLang="ko-KR" sz="1200" b="1" dirty="0" err="1"/>
              <a:t>in.read</a:t>
            </a:r>
            <a:r>
              <a:rPr lang="en-US" altLang="ko-KR" sz="1200" b="1" dirty="0"/>
              <a:t>()) != -1) {</a:t>
            </a:r>
          </a:p>
          <a:p>
            <a:pPr defTabSz="180000"/>
            <a:r>
              <a:rPr lang="en-US" altLang="ko-KR" sz="1200" b="1" dirty="0"/>
              <a:t>				</a:t>
            </a:r>
            <a:r>
              <a:rPr lang="en-US" altLang="ko-KR" sz="1200" b="1" dirty="0" err="1"/>
              <a:t>out.write</a:t>
            </a:r>
            <a:r>
              <a:rPr lang="en-US" altLang="ko-KR" sz="1200" b="1" dirty="0"/>
              <a:t>((char)c);</a:t>
            </a:r>
          </a:p>
          <a:p>
            <a:pPr defTabSz="180000"/>
            <a:r>
              <a:rPr lang="en-US" altLang="ko-KR" sz="1200" b="1" dirty="0"/>
              <a:t>			}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in.close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out.close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fi.close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fo.close</a:t>
            </a:r>
            <a:r>
              <a:rPr lang="en-US" altLang="ko-KR" sz="1200" dirty="0"/>
              <a:t>();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573016"/>
            <a:ext cx="4993843" cy="3024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71472" y="1214422"/>
            <a:ext cx="787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바이트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스트림을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이용하여 바이너리 파일을 복사하는 프로그램을 작성하라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357818" y="1571612"/>
            <a:ext cx="321471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		} catch (</a:t>
            </a:r>
            <a:r>
              <a:rPr lang="en-US" altLang="ko-KR" sz="1200" dirty="0" err="1"/>
              <a:t>IOException</a:t>
            </a:r>
            <a:r>
              <a:rPr lang="en-US" altLang="ko-KR" sz="1200" dirty="0"/>
              <a:t> e)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파일 복사 오류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  <a:endParaRPr lang="sv-SE" altLang="ko-KR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88</a:t>
            </a:fld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7246092" y="5301208"/>
            <a:ext cx="1226168" cy="442674"/>
          </a:xfrm>
          <a:prstGeom prst="wedgeRoundRectCallout">
            <a:avLst>
              <a:gd name="adj1" fmla="val -62329"/>
              <a:gd name="adj2" fmla="val 96020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explorer.exe</a:t>
            </a:r>
            <a:r>
              <a:rPr lang="ko-KR" altLang="en-US" sz="1000" dirty="0"/>
              <a:t>와 파일 크기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3" name="자유형 2"/>
          <p:cNvSpPr/>
          <p:nvPr/>
        </p:nvSpPr>
        <p:spPr>
          <a:xfrm>
            <a:off x="7154418" y="4869160"/>
            <a:ext cx="745998" cy="466413"/>
          </a:xfrm>
          <a:custGeom>
            <a:avLst/>
            <a:gdLst>
              <a:gd name="connsiteX0" fmla="*/ 471678 w 745998"/>
              <a:gd name="connsiteY0" fmla="*/ 438981 h 466413"/>
              <a:gd name="connsiteX1" fmla="*/ 5334 w 745998"/>
              <a:gd name="connsiteY1" fmla="*/ 69 h 466413"/>
              <a:gd name="connsiteX2" fmla="*/ 745998 w 745998"/>
              <a:gd name="connsiteY2" fmla="*/ 466413 h 46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5998" h="466413">
                <a:moveTo>
                  <a:pt x="471678" y="438981"/>
                </a:moveTo>
                <a:cubicBezTo>
                  <a:pt x="215646" y="217239"/>
                  <a:pt x="-40386" y="-4503"/>
                  <a:pt x="5334" y="69"/>
                </a:cubicBezTo>
                <a:cubicBezTo>
                  <a:pt x="51054" y="4641"/>
                  <a:pt x="398526" y="235527"/>
                  <a:pt x="745998" y="466413"/>
                </a:cubicBezTo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796136" y="3660641"/>
            <a:ext cx="933982" cy="272415"/>
          </a:xfrm>
          <a:prstGeom prst="wedgeRoundRectCallout">
            <a:avLst>
              <a:gd name="adj1" fmla="val -89056"/>
              <a:gd name="adj2" fmla="val 2164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예제 실행</a:t>
            </a:r>
          </a:p>
        </p:txBody>
      </p:sp>
    </p:spTree>
    <p:extLst>
      <p:ext uri="{BB962C8B-B14F-4D97-AF65-F5344CB8AC3E}">
        <p14:creationId xmlns:p14="http://schemas.microsoft.com/office/powerpoint/2010/main" val="436037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슈퍼 클래스 멤버의 접근 지정자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84018835"/>
              </p:ext>
            </p:extLst>
          </p:nvPr>
        </p:nvGraphicFramePr>
        <p:xfrm>
          <a:off x="755576" y="2708920"/>
          <a:ext cx="7866070" cy="185420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2561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default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private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protected</a:t>
                      </a:r>
                      <a:r>
                        <a:rPr lang="en-US" altLang="ko-KR" sz="1200" baseline="0" dirty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public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같은 패키지의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같은 패키지의 서브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다른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패키지의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다른 패키지의 서브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3138</TotalTime>
  <Words>4789</Words>
  <Application>Microsoft Office PowerPoint</Application>
  <PresentationFormat>화면 슬라이드 쇼(4:3)</PresentationFormat>
  <Paragraphs>1549</Paragraphs>
  <Slides>88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100" baseType="lpstr">
      <vt:lpstr>HY강B</vt:lpstr>
      <vt:lpstr>HY나무L</vt:lpstr>
      <vt:lpstr>한컴바탕</vt:lpstr>
      <vt:lpstr>휴먼편지체</vt:lpstr>
      <vt:lpstr>Arial</vt:lpstr>
      <vt:lpstr>Calibri</vt:lpstr>
      <vt:lpstr>Consolas</vt:lpstr>
      <vt:lpstr>Meiryo</vt:lpstr>
      <vt:lpstr>Wingdings</vt:lpstr>
      <vt:lpstr>Wingdings 2</vt:lpstr>
      <vt:lpstr>맑은 고딕</vt:lpstr>
      <vt:lpstr>가을</vt:lpstr>
      <vt:lpstr>상속과 다형성</vt:lpstr>
      <vt:lpstr>상속 (inheritance)</vt:lpstr>
      <vt:lpstr>상속의 필요성</vt:lpstr>
      <vt:lpstr>클래스 상속과 객체</vt:lpstr>
      <vt:lpstr>서브 클래스의 객체와 멤버 사용</vt:lpstr>
      <vt:lpstr>슈퍼 클래스와 서브 클래스의 객체 관계</vt:lpstr>
      <vt:lpstr>서브 클래스의 객체 멤버 접근</vt:lpstr>
      <vt:lpstr>상속과 접근 지정자 </vt:lpstr>
      <vt:lpstr>슈퍼 클래스 멤버의 접근 지정자</vt:lpstr>
      <vt:lpstr>슈퍼클래스와 서브클래스가 같은 패키지에 있는 경우</vt:lpstr>
      <vt:lpstr>슈퍼클래스와 서브클래스가 서로 다른 패키지에 있는 경우</vt:lpstr>
      <vt:lpstr>예제 : 상속 관계에 있는 클래스 간 멤버 접근</vt:lpstr>
      <vt:lpstr>서브 클래스와 슈퍼 클래스의 생성자 호출 및 실행 관계</vt:lpstr>
      <vt:lpstr>슈퍼클래스와 서브 클래스의 생성자간의 호출 및 실행 관계</vt:lpstr>
      <vt:lpstr>서브 클래스와 슈퍼 클래스의 생성자 짝 맞추기</vt:lpstr>
      <vt:lpstr>1: 슈퍼클래스(기본생성자),서브클래스(기본생성자)</vt:lpstr>
      <vt:lpstr>3:서브 클래스에 매개변수 있는 생성자는 슈퍼클래스의기본생성자와 짝을 이룸</vt:lpstr>
      <vt:lpstr>super()</vt:lpstr>
      <vt:lpstr>super()를 이용한 사례</vt:lpstr>
      <vt:lpstr>객체의 타입 변환</vt:lpstr>
      <vt:lpstr>업캐스팅 사례</vt:lpstr>
      <vt:lpstr>객체의 타입 변환</vt:lpstr>
      <vt:lpstr>다운캐스팅 사례</vt:lpstr>
      <vt:lpstr>instanceof 연산자와 객체 구별</vt:lpstr>
      <vt:lpstr>업캐스팅된 객체의 실제 타입은 무엇?</vt:lpstr>
      <vt:lpstr>instanceof 사용 예</vt:lpstr>
      <vt:lpstr>예제  : instanceof를 이용한 객체 구별</vt:lpstr>
      <vt:lpstr>메소드 오버라이딩</vt:lpstr>
      <vt:lpstr>메소드 오버라이딩 사례</vt:lpstr>
      <vt:lpstr>서브 클래스 객체와 오버라이딩된 메소드 호출</vt:lpstr>
      <vt:lpstr>예제  : 메소드 오버라이딩 만들기</vt:lpstr>
      <vt:lpstr>예제 실행 과정</vt:lpstr>
      <vt:lpstr>메소드 오버라이딩 조건</vt:lpstr>
      <vt:lpstr>오버라이딩 활용</vt:lpstr>
      <vt:lpstr>동적 바인딩</vt:lpstr>
      <vt:lpstr>super 키워드</vt:lpstr>
      <vt:lpstr>예제 : 메소드 오버라이딩</vt:lpstr>
      <vt:lpstr>오버라이딩 vs. 오버로딩</vt:lpstr>
      <vt:lpstr>추상 메소드와 추상 클래스(abstract)</vt:lpstr>
      <vt:lpstr>2 가지 종류의 추상 클래스 사례</vt:lpstr>
      <vt:lpstr>추상 클래스 특성</vt:lpstr>
      <vt:lpstr>추상 클래스의 인스턴스 생성 불가</vt:lpstr>
      <vt:lpstr>추상 클래스의 활용 예</vt:lpstr>
      <vt:lpstr>예제  : 추상 클래스의 구현</vt:lpstr>
      <vt:lpstr>예제  정답</vt:lpstr>
      <vt:lpstr>실세계의 인터페이스와 인터페이스의 필요성</vt:lpstr>
      <vt:lpstr>자바의 인터페이스</vt:lpstr>
      <vt:lpstr>자바 인터페이스 사례</vt:lpstr>
      <vt:lpstr>인터페이스의 필요성</vt:lpstr>
      <vt:lpstr>인터페이스 상속</vt:lpstr>
      <vt:lpstr>인터페이스 구현</vt:lpstr>
      <vt:lpstr>인터페이스의 다중 구현</vt:lpstr>
      <vt:lpstr>추상 클래스와 인터페이스 비교</vt:lpstr>
      <vt:lpstr>예외처리</vt:lpstr>
      <vt:lpstr>예외(Exception)</vt:lpstr>
      <vt:lpstr>예외(Exception)</vt:lpstr>
      <vt:lpstr>throws 와 try~catch</vt:lpstr>
      <vt:lpstr>사용자정의 예외와 throw</vt:lpstr>
      <vt:lpstr> Assertion</vt:lpstr>
      <vt:lpstr>Assertion</vt:lpstr>
      <vt:lpstr>assert 예</vt:lpstr>
      <vt:lpstr>입출력 스트림과 파일 입출력</vt:lpstr>
      <vt:lpstr>스트림</vt:lpstr>
      <vt:lpstr>자바의 입출력 스트림 종류</vt:lpstr>
      <vt:lpstr>JDK의 바이트 스트림 클래스 계층 구조</vt:lpstr>
      <vt:lpstr>JDK의 문자 스트림 클래스 계층 구조</vt:lpstr>
      <vt:lpstr>스트림은 연결될 수 있다</vt:lpstr>
      <vt:lpstr>바이트 스트림 클래스</vt:lpstr>
      <vt:lpstr>FileInputStream을 이용한 파일 읽기</vt:lpstr>
      <vt:lpstr>예제 : 윈도우에 있는 system.ini 파일을 읽어 화면에 출력하기</vt:lpstr>
      <vt:lpstr>FileOutputStream을 이용한 파일 쓰기</vt:lpstr>
      <vt:lpstr>FileOutputStream을 이용한 파일 쓰기</vt:lpstr>
      <vt:lpstr>문자 스트림</vt:lpstr>
      <vt:lpstr>예제 8-3 : FileReader를 이용한 텍스트 파일 읽기 - system.ini 파일 읽기</vt:lpstr>
      <vt:lpstr>문자 집합과 InputStreamReader로 텍스트 파일 읽기</vt:lpstr>
      <vt:lpstr>예제 : 한글 텍스트 파일 읽기</vt:lpstr>
      <vt:lpstr>문자 집합 지정이 잘못된 한글 텍스트 파일 읽기</vt:lpstr>
      <vt:lpstr>FileWriter 사용 예</vt:lpstr>
      <vt:lpstr>예제  : 키보드 입력을 파일로 저장하기</vt:lpstr>
      <vt:lpstr>버퍼 입출력 스트림과 버퍼 입출력의 특징</vt:lpstr>
      <vt:lpstr>버퍼 스트림의 종류</vt:lpstr>
      <vt:lpstr>20바이트 버퍼를 가진 BufferedOutputStream</vt:lpstr>
      <vt:lpstr>File 클래스</vt:lpstr>
      <vt:lpstr>File 클래스 생성자와 주요 메소드</vt:lpstr>
      <vt:lpstr>File 클래스 사용 예</vt:lpstr>
      <vt:lpstr>File 클래스 활용한 파일 관리</vt:lpstr>
      <vt:lpstr>텍스트 파일 복사</vt:lpstr>
      <vt:lpstr>바이너리 파일 복사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HD</cp:lastModifiedBy>
  <cp:revision>171</cp:revision>
  <dcterms:created xsi:type="dcterms:W3CDTF">2011-08-27T14:53:28Z</dcterms:created>
  <dcterms:modified xsi:type="dcterms:W3CDTF">2019-04-22T14:41:32Z</dcterms:modified>
</cp:coreProperties>
</file>